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56" name="Google Shape;15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56a8415000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0" name="Google Shape;220;g356a8415000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56a8415000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7" name="Google Shape;227;g356a8415000_0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5137010001_0_1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5137010001_0_1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5" name="Google Shape;235;g35137010001_0_12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5137010001_0_1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5137010001_0_1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3" name="Google Shape;243;g35137010001_0_19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5137010001_0_1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5137010001_0_1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3" name="Google Shape;253;g35137010001_0_12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5137010001_0_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5137010001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2" name="Google Shape;262;g35137010001_0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5137010001_0_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5137010001_0_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1" name="Google Shape;271;g35137010001_0_2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5137010001_0_1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7" name="Google Shape;277;g35137010001_0_1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5137010001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4" name="Google Shape;284;g35137010001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91" name="Google Shape;291;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5137010001_0_1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5137010001_0_1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g35137010001_0_17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97" name="Google Shape;297;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5137010001_0_2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69" name="Google Shape;169;g35137010001_0_2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5137010001_0_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5" name="Google Shape;175;g35137010001_0_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3" name="Google Shape;183;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5137010001_0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0" name="Google Shape;190;g35137010001_0_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5137010001_0_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7" name="Google Shape;197;g35137010001_0_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5137010001_0_1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4" name="Google Shape;204;g35137010001_0_1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5137010001_0_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5137010001_0_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2" name="Google Shape;212;g35137010001_0_4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2"/>
          <p:cNvSpPr/>
          <p:nvPr/>
        </p:nvSpPr>
        <p:spPr>
          <a:xfrm>
            <a:off x="0" y="3352800"/>
            <a:ext cx="8686800" cy="2743200"/>
          </a:xfrm>
          <a:prstGeom prst="rect">
            <a:avLst/>
          </a:prstGeom>
          <a:solidFill>
            <a:srgbClr val="10114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 name="Google Shape;17;p2"/>
          <p:cNvSpPr/>
          <p:nvPr/>
        </p:nvSpPr>
        <p:spPr>
          <a:xfrm>
            <a:off x="2895600" y="6096000"/>
            <a:ext cx="2895600" cy="76200"/>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 name="Google Shape;18;p2"/>
          <p:cNvSpPr/>
          <p:nvPr/>
        </p:nvSpPr>
        <p:spPr>
          <a:xfrm>
            <a:off x="0" y="6096000"/>
            <a:ext cx="2895600" cy="76200"/>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9" name="Google Shape;19;p2"/>
          <p:cNvSpPr/>
          <p:nvPr/>
        </p:nvSpPr>
        <p:spPr>
          <a:xfrm>
            <a:off x="5791200" y="6096000"/>
            <a:ext cx="2895600" cy="762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descr="BITS_university_logo_whitevert.png" id="20" name="Google Shape;20;p2"/>
          <p:cNvPicPr preferRelativeResize="0"/>
          <p:nvPr/>
        </p:nvPicPr>
        <p:blipFill rotWithShape="1">
          <a:blip r:embed="rId3">
            <a:alphaModFix/>
          </a:blip>
          <a:srcRect b="28592" l="0" r="0" t="2"/>
          <a:stretch/>
        </p:blipFill>
        <p:spPr>
          <a:xfrm>
            <a:off x="76200" y="3352800"/>
            <a:ext cx="2057400" cy="1979613"/>
          </a:xfrm>
          <a:prstGeom prst="rect">
            <a:avLst/>
          </a:prstGeom>
          <a:noFill/>
          <a:ln>
            <a:noFill/>
          </a:ln>
        </p:spPr>
      </p:pic>
      <p:sp>
        <p:nvSpPr>
          <p:cNvPr id="21" name="Google Shape;21;p2"/>
          <p:cNvSpPr txBox="1"/>
          <p:nvPr/>
        </p:nvSpPr>
        <p:spPr>
          <a:xfrm>
            <a:off x="-76200" y="5257800"/>
            <a:ext cx="2209800" cy="5540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900"/>
              <a:buFont typeface="Arial"/>
              <a:buNone/>
            </a:pPr>
            <a:r>
              <a:rPr b="1" i="0" lang="en-IN" sz="2900" u="none" cap="none" strike="noStrike">
                <a:solidFill>
                  <a:srgbClr val="FFFFFF"/>
                </a:solidFill>
                <a:latin typeface="Arial"/>
                <a:ea typeface="Arial"/>
                <a:cs typeface="Arial"/>
                <a:sym typeface="Arial"/>
              </a:rPr>
              <a:t>BITS</a:t>
            </a:r>
            <a:r>
              <a:rPr b="0" i="0" lang="en-IN" sz="2900" u="none" cap="none" strike="noStrike">
                <a:solidFill>
                  <a:srgbClr val="FFFFFF"/>
                </a:solidFill>
                <a:latin typeface="Arial"/>
                <a:ea typeface="Arial"/>
                <a:cs typeface="Arial"/>
                <a:sym typeface="Arial"/>
              </a:rPr>
              <a:t> Pilani</a:t>
            </a:r>
            <a:endParaRPr b="0" i="0" sz="1400" u="none" cap="none" strike="noStrike">
              <a:solidFill>
                <a:srgbClr val="000000"/>
              </a:solidFill>
              <a:latin typeface="Arial"/>
              <a:ea typeface="Arial"/>
              <a:cs typeface="Arial"/>
              <a:sym typeface="Arial"/>
            </a:endParaRPr>
          </a:p>
        </p:txBody>
      </p:sp>
      <p:sp>
        <p:nvSpPr>
          <p:cNvPr id="22" name="Google Shape;22;p2"/>
          <p:cNvSpPr txBox="1"/>
          <p:nvPr/>
        </p:nvSpPr>
        <p:spPr>
          <a:xfrm>
            <a:off x="152400" y="5667375"/>
            <a:ext cx="1905000"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FFFFFF"/>
                </a:solidFill>
                <a:latin typeface="Arial"/>
                <a:ea typeface="Arial"/>
                <a:cs typeface="Arial"/>
                <a:sym typeface="Arial"/>
              </a:rPr>
              <a:t>Pilani Campus</a:t>
            </a:r>
            <a:endParaRPr b="0" i="0" sz="1400" u="none" cap="none" strike="noStrike">
              <a:solidFill>
                <a:srgbClr val="000000"/>
              </a:solidFill>
              <a:latin typeface="Arial"/>
              <a:ea typeface="Arial"/>
              <a:cs typeface="Arial"/>
              <a:sym typeface="Arial"/>
            </a:endParaRPr>
          </a:p>
        </p:txBody>
      </p:sp>
      <p:sp>
        <p:nvSpPr>
          <p:cNvPr id="23" name="Google Shape;23;p2"/>
          <p:cNvSpPr txBox="1"/>
          <p:nvPr>
            <p:ph idx="1" type="body"/>
          </p:nvPr>
        </p:nvSpPr>
        <p:spPr>
          <a:xfrm>
            <a:off x="2514600" y="5410200"/>
            <a:ext cx="6019800" cy="533400"/>
          </a:xfrm>
          <a:prstGeom prst="rect">
            <a:avLst/>
          </a:prstGeom>
          <a:noFill/>
          <a:ln>
            <a:noFill/>
          </a:ln>
        </p:spPr>
        <p:txBody>
          <a:bodyPr anchorCtr="0" anchor="b" bIns="45700" lIns="91425" spcFirstLastPara="1" rIns="91425" wrap="square" tIns="45700">
            <a:noAutofit/>
          </a:bodyPr>
          <a:lstStyle>
            <a:lvl1pPr indent="-228600" lvl="0" marL="457200" algn="r">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2"/>
          <p:cNvSpPr txBox="1"/>
          <p:nvPr>
            <p:ph type="title"/>
          </p:nvPr>
        </p:nvSpPr>
        <p:spPr>
          <a:xfrm>
            <a:off x="2514600" y="3810000"/>
            <a:ext cx="6019800" cy="1524000"/>
          </a:xfrm>
          <a:prstGeom prst="rect">
            <a:avLst/>
          </a:prstGeom>
          <a:noFill/>
          <a:ln>
            <a:noFill/>
          </a:ln>
        </p:spPr>
        <p:txBody>
          <a:bodyPr anchorCtr="0" anchor="ctr" bIns="45700" lIns="91425" spcFirstLastPara="1" rIns="91425" wrap="square" tIns="45700">
            <a:noAutofit/>
          </a:bodyPr>
          <a:lstStyle>
            <a:lvl1pPr lvl="0" algn="l">
              <a:lnSpc>
                <a:spcPct val="90909"/>
              </a:lnSpc>
              <a:spcBef>
                <a:spcPts val="0"/>
              </a:spcBef>
              <a:spcAft>
                <a:spcPts val="0"/>
              </a:spcAft>
              <a:buSzPts val="1400"/>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spTree>
      <p:nvGrpSpPr>
        <p:cNvPr id="132" name="Shape 132"/>
        <p:cNvGrpSpPr/>
        <p:nvPr/>
      </p:nvGrpSpPr>
      <p:grpSpPr>
        <a:xfrm>
          <a:off x="0" y="0"/>
          <a:ext cx="0" cy="0"/>
          <a:chOff x="0" y="0"/>
          <a:chExt cx="0" cy="0"/>
        </a:xfrm>
      </p:grpSpPr>
      <p:grpSp>
        <p:nvGrpSpPr>
          <p:cNvPr id="133" name="Google Shape;133;p11"/>
          <p:cNvGrpSpPr/>
          <p:nvPr/>
        </p:nvGrpSpPr>
        <p:grpSpPr>
          <a:xfrm>
            <a:off x="0" y="1295400"/>
            <a:ext cx="7010400" cy="46038"/>
            <a:chOff x="1905000" y="6553200"/>
            <a:chExt cx="7010400" cy="45719"/>
          </a:xfrm>
        </p:grpSpPr>
        <p:sp>
          <p:nvSpPr>
            <p:cNvPr id="134" name="Google Shape;134;p11"/>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5" name="Google Shape;135;p11"/>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6" name="Google Shape;136;p11"/>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137" name="Google Shape;137;p11"/>
          <p:cNvGrpSpPr/>
          <p:nvPr/>
        </p:nvGrpSpPr>
        <p:grpSpPr>
          <a:xfrm>
            <a:off x="2133600" y="6553200"/>
            <a:ext cx="7010400" cy="46038"/>
            <a:chOff x="1905000" y="6553200"/>
            <a:chExt cx="7010400" cy="45719"/>
          </a:xfrm>
        </p:grpSpPr>
        <p:sp>
          <p:nvSpPr>
            <p:cNvPr id="138" name="Google Shape;138;p11"/>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9" name="Google Shape;139;p11"/>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40" name="Google Shape;140;p11"/>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pic>
        <p:nvPicPr>
          <p:cNvPr descr="Picture 7.png" id="141" name="Google Shape;141;p11"/>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sp>
        <p:nvSpPr>
          <p:cNvPr id="142" name="Google Shape;142;p11"/>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en-IN" sz="1100" u="none" cap="none" strike="noStrike">
                <a:solidFill>
                  <a:srgbClr val="101141"/>
                </a:solidFill>
                <a:latin typeface="Arial"/>
                <a:ea typeface="Arial"/>
                <a:cs typeface="Arial"/>
                <a:sym typeface="Arial"/>
              </a:rPr>
              <a:t>BITS </a:t>
            </a:r>
            <a:r>
              <a:rPr b="0" i="0" lang="en-IN"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sp>
        <p:nvSpPr>
          <p:cNvPr id="143" name="Google Shape;143;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44" name="Google Shape;144;p11"/>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p:spTree>
      <p:nvGrpSpPr>
        <p:cNvPr id="145" name="Shape 145"/>
        <p:cNvGrpSpPr/>
        <p:nvPr/>
      </p:nvGrpSpPr>
      <p:grpSpPr>
        <a:xfrm>
          <a:off x="0" y="0"/>
          <a:ext cx="0" cy="0"/>
          <a:chOff x="0" y="0"/>
          <a:chExt cx="0" cy="0"/>
        </a:xfrm>
      </p:grpSpPr>
      <p:grpSp>
        <p:nvGrpSpPr>
          <p:cNvPr id="146" name="Google Shape;146;p12"/>
          <p:cNvGrpSpPr/>
          <p:nvPr/>
        </p:nvGrpSpPr>
        <p:grpSpPr>
          <a:xfrm rot="5400000">
            <a:off x="5006182" y="2567781"/>
            <a:ext cx="5181600" cy="46037"/>
            <a:chOff x="1905000" y="6553200"/>
            <a:chExt cx="7010400" cy="45719"/>
          </a:xfrm>
        </p:grpSpPr>
        <p:sp>
          <p:nvSpPr>
            <p:cNvPr id="147" name="Google Shape;147;p12"/>
            <p:cNvSpPr/>
            <p:nvPr/>
          </p:nvSpPr>
          <p:spPr>
            <a:xfrm>
              <a:off x="4267574" y="6553200"/>
              <a:ext cx="2328209"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48" name="Google Shape;148;p12"/>
            <p:cNvSpPr/>
            <p:nvPr/>
          </p:nvSpPr>
          <p:spPr>
            <a:xfrm>
              <a:off x="1905000" y="6553200"/>
              <a:ext cx="2362574"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49" name="Google Shape;149;p12"/>
            <p:cNvSpPr/>
            <p:nvPr/>
          </p:nvSpPr>
          <p:spPr>
            <a:xfrm>
              <a:off x="6587191" y="6553200"/>
              <a:ext cx="2328209"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pic>
        <p:nvPicPr>
          <p:cNvPr descr="Picture 7.png" id="150" name="Google Shape;150;p12"/>
          <p:cNvPicPr preferRelativeResize="0"/>
          <p:nvPr/>
        </p:nvPicPr>
        <p:blipFill rotWithShape="1">
          <a:blip r:embed="rId2">
            <a:alphaModFix/>
          </a:blip>
          <a:srcRect b="0" l="5336" r="0" t="1923"/>
          <a:stretch/>
        </p:blipFill>
        <p:spPr>
          <a:xfrm>
            <a:off x="-7938" y="381000"/>
            <a:ext cx="692151" cy="2193925"/>
          </a:xfrm>
          <a:prstGeom prst="rect">
            <a:avLst/>
          </a:prstGeom>
          <a:noFill/>
          <a:ln>
            <a:noFill/>
          </a:ln>
        </p:spPr>
      </p:pic>
      <p:sp>
        <p:nvSpPr>
          <p:cNvPr id="151" name="Google Shape;151;p12"/>
          <p:cNvSpPr txBox="1"/>
          <p:nvPr/>
        </p:nvSpPr>
        <p:spPr>
          <a:xfrm rot="5400000">
            <a:off x="-2794793" y="3809206"/>
            <a:ext cx="5867400" cy="23018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900"/>
              <a:buFont typeface="Arial"/>
              <a:buNone/>
            </a:pPr>
            <a:r>
              <a:rPr b="1" i="0" lang="en-IN" sz="900" u="none" cap="none" strike="noStrike">
                <a:solidFill>
                  <a:srgbClr val="101141"/>
                </a:solidFill>
                <a:latin typeface="Arial"/>
                <a:ea typeface="Arial"/>
                <a:cs typeface="Arial"/>
                <a:sym typeface="Arial"/>
              </a:rPr>
              <a:t>BITS </a:t>
            </a:r>
            <a:r>
              <a:rPr b="0" i="0" lang="en-IN" sz="9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sp>
        <p:nvSpPr>
          <p:cNvPr id="152" name="Google Shape;152;p12"/>
          <p:cNvSpPr txBox="1"/>
          <p:nvPr>
            <p:ph idx="1" type="body"/>
          </p:nvPr>
        </p:nvSpPr>
        <p:spPr>
          <a:xfrm rot="5400000">
            <a:off x="1303338" y="296862"/>
            <a:ext cx="5851525"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53" name="Google Shape;153;p12"/>
          <p:cNvSpPr txBox="1"/>
          <p:nvPr>
            <p:ph idx="2" type="body"/>
          </p:nvPr>
        </p:nvSpPr>
        <p:spPr>
          <a:xfrm rot="5400000">
            <a:off x="5410200" y="2743200"/>
            <a:ext cx="58674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5" name="Shape 25"/>
        <p:cNvGrpSpPr/>
        <p:nvPr/>
      </p:nvGrpSpPr>
      <p:grpSpPr>
        <a:xfrm>
          <a:off x="0" y="0"/>
          <a:ext cx="0" cy="0"/>
          <a:chOff x="0" y="0"/>
          <a:chExt cx="0" cy="0"/>
        </a:xfrm>
      </p:grpSpPr>
      <p:sp>
        <p:nvSpPr>
          <p:cNvPr id="26" name="Google Shape;26;p3"/>
          <p:cNvSpPr txBox="1"/>
          <p:nvPr/>
        </p:nvSpPr>
        <p:spPr>
          <a:xfrm>
            <a:off x="251520" y="6596063"/>
            <a:ext cx="8892480" cy="2619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fld id="{00000000-1234-1234-1234-123412341234}" type="slidenum">
              <a:rPr b="1" i="0" lang="en-IN" sz="1100" u="none" cap="none" strike="noStrike">
                <a:solidFill>
                  <a:srgbClr val="101141"/>
                </a:solidFill>
                <a:latin typeface="Arial"/>
                <a:ea typeface="Arial"/>
                <a:cs typeface="Arial"/>
                <a:sym typeface="Arial"/>
              </a:rPr>
              <a:t>‹#›</a:t>
            </a:fld>
            <a:r>
              <a:rPr b="1" i="0" lang="en-IN" sz="1100" u="none" cap="none" strike="noStrike">
                <a:solidFill>
                  <a:srgbClr val="101141"/>
                </a:solidFill>
                <a:latin typeface="Arial"/>
                <a:ea typeface="Arial"/>
                <a:cs typeface="Arial"/>
                <a:sym typeface="Arial"/>
              </a:rPr>
              <a:t>							            BITS </a:t>
            </a:r>
            <a:r>
              <a:rPr b="0" i="0" lang="en-IN"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grpSp>
        <p:nvGrpSpPr>
          <p:cNvPr id="27" name="Google Shape;27;p3"/>
          <p:cNvGrpSpPr/>
          <p:nvPr/>
        </p:nvGrpSpPr>
        <p:grpSpPr>
          <a:xfrm>
            <a:off x="2084388" y="6550025"/>
            <a:ext cx="7059612" cy="49213"/>
            <a:chOff x="2083888" y="6550671"/>
            <a:chExt cx="7060112" cy="48665"/>
          </a:xfrm>
        </p:grpSpPr>
        <p:sp>
          <p:nvSpPr>
            <p:cNvPr id="28" name="Google Shape;28;p3"/>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9" name="Google Shape;29;p3"/>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0" name="Google Shape;30;p3"/>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pic>
        <p:nvPicPr>
          <p:cNvPr descr="Picture 7.png" id="31" name="Google Shape;31;p3"/>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grpSp>
        <p:nvGrpSpPr>
          <p:cNvPr id="32" name="Google Shape;32;p3"/>
          <p:cNvGrpSpPr/>
          <p:nvPr/>
        </p:nvGrpSpPr>
        <p:grpSpPr>
          <a:xfrm>
            <a:off x="2133600" y="6553200"/>
            <a:ext cx="7010400" cy="46038"/>
            <a:chOff x="1905000" y="6553200"/>
            <a:chExt cx="7010400" cy="45719"/>
          </a:xfrm>
        </p:grpSpPr>
        <p:sp>
          <p:nvSpPr>
            <p:cNvPr id="33" name="Google Shape;33;p3"/>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4" name="Google Shape;34;p3"/>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5" name="Google Shape;35;p3"/>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36" name="Google Shape;36;p3"/>
          <p:cNvGrpSpPr/>
          <p:nvPr/>
        </p:nvGrpSpPr>
        <p:grpSpPr>
          <a:xfrm>
            <a:off x="0" y="1295400"/>
            <a:ext cx="7010400" cy="46038"/>
            <a:chOff x="1905000" y="6553200"/>
            <a:chExt cx="7010400" cy="45719"/>
          </a:xfrm>
        </p:grpSpPr>
        <p:sp>
          <p:nvSpPr>
            <p:cNvPr id="37" name="Google Shape;37;p3"/>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8" name="Google Shape;38;p3"/>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9" name="Google Shape;39;p3"/>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40" name="Google Shape;40;p3"/>
          <p:cNvSpPr txBox="1"/>
          <p:nvPr>
            <p:ph idx="1" type="body"/>
          </p:nvPr>
        </p:nvSpPr>
        <p:spPr>
          <a:xfrm>
            <a:off x="304800" y="1493837"/>
            <a:ext cx="8229600" cy="4525963"/>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1" name="Google Shape;41;p3"/>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4"/>
          <p:cNvSpPr/>
          <p:nvPr/>
        </p:nvSpPr>
        <p:spPr>
          <a:xfrm>
            <a:off x="0" y="3352800"/>
            <a:ext cx="8686800" cy="2743200"/>
          </a:xfrm>
          <a:prstGeom prst="rect">
            <a:avLst/>
          </a:prstGeom>
          <a:solidFill>
            <a:srgbClr val="10114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4" name="Google Shape;44;p4"/>
          <p:cNvSpPr/>
          <p:nvPr/>
        </p:nvSpPr>
        <p:spPr>
          <a:xfrm>
            <a:off x="2895600" y="6096000"/>
            <a:ext cx="2895600" cy="76200"/>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5" name="Google Shape;45;p4"/>
          <p:cNvSpPr/>
          <p:nvPr/>
        </p:nvSpPr>
        <p:spPr>
          <a:xfrm>
            <a:off x="0" y="6096000"/>
            <a:ext cx="2895600" cy="76200"/>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6" name="Google Shape;46;p4"/>
          <p:cNvSpPr/>
          <p:nvPr/>
        </p:nvSpPr>
        <p:spPr>
          <a:xfrm>
            <a:off x="5791200" y="6096000"/>
            <a:ext cx="2895600" cy="762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descr="BITS_university_logo_whitevert.png" id="47" name="Google Shape;47;p4"/>
          <p:cNvPicPr preferRelativeResize="0"/>
          <p:nvPr/>
        </p:nvPicPr>
        <p:blipFill rotWithShape="1">
          <a:blip r:embed="rId3">
            <a:alphaModFix/>
          </a:blip>
          <a:srcRect b="28592" l="0" r="0" t="2"/>
          <a:stretch/>
        </p:blipFill>
        <p:spPr>
          <a:xfrm>
            <a:off x="76200" y="3352800"/>
            <a:ext cx="2057400" cy="1979613"/>
          </a:xfrm>
          <a:prstGeom prst="rect">
            <a:avLst/>
          </a:prstGeom>
          <a:noFill/>
          <a:ln>
            <a:noFill/>
          </a:ln>
        </p:spPr>
      </p:pic>
      <p:sp>
        <p:nvSpPr>
          <p:cNvPr id="48" name="Google Shape;48;p4"/>
          <p:cNvSpPr txBox="1"/>
          <p:nvPr/>
        </p:nvSpPr>
        <p:spPr>
          <a:xfrm>
            <a:off x="-76200" y="5257800"/>
            <a:ext cx="2209800" cy="5540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900"/>
              <a:buFont typeface="Arial"/>
              <a:buNone/>
            </a:pPr>
            <a:r>
              <a:rPr b="1" i="0" lang="en-IN" sz="2900" u="none" cap="none" strike="noStrike">
                <a:solidFill>
                  <a:srgbClr val="FFFFFF"/>
                </a:solidFill>
                <a:latin typeface="Arial"/>
                <a:ea typeface="Arial"/>
                <a:cs typeface="Arial"/>
                <a:sym typeface="Arial"/>
              </a:rPr>
              <a:t>BITS</a:t>
            </a:r>
            <a:r>
              <a:rPr b="0" i="0" lang="en-IN" sz="2900" u="none" cap="none" strike="noStrike">
                <a:solidFill>
                  <a:srgbClr val="FFFFFF"/>
                </a:solidFill>
                <a:latin typeface="Arial"/>
                <a:ea typeface="Arial"/>
                <a:cs typeface="Arial"/>
                <a:sym typeface="Arial"/>
              </a:rPr>
              <a:t> Pilani</a:t>
            </a:r>
            <a:endParaRPr b="0" i="0" sz="1400" u="none" cap="none" strike="noStrike">
              <a:solidFill>
                <a:srgbClr val="000000"/>
              </a:solidFill>
              <a:latin typeface="Arial"/>
              <a:ea typeface="Arial"/>
              <a:cs typeface="Arial"/>
              <a:sym typeface="Arial"/>
            </a:endParaRPr>
          </a:p>
        </p:txBody>
      </p:sp>
      <p:sp>
        <p:nvSpPr>
          <p:cNvPr id="49" name="Google Shape;49;p4"/>
          <p:cNvSpPr txBox="1"/>
          <p:nvPr/>
        </p:nvSpPr>
        <p:spPr>
          <a:xfrm>
            <a:off x="152400" y="5667375"/>
            <a:ext cx="1905000"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FFFFFF"/>
                </a:solidFill>
                <a:latin typeface="Arial"/>
                <a:ea typeface="Arial"/>
                <a:cs typeface="Arial"/>
                <a:sym typeface="Arial"/>
              </a:rPr>
              <a:t>Pilani Campus</a:t>
            </a:r>
            <a:endParaRPr b="0" i="0" sz="1400" u="none" cap="none" strike="noStrike">
              <a:solidFill>
                <a:srgbClr val="000000"/>
              </a:solidFill>
              <a:latin typeface="Arial"/>
              <a:ea typeface="Arial"/>
              <a:cs typeface="Arial"/>
              <a:sym typeface="Arial"/>
            </a:endParaRPr>
          </a:p>
        </p:txBody>
      </p:sp>
      <p:sp>
        <p:nvSpPr>
          <p:cNvPr id="50" name="Google Shape;50;p4"/>
          <p:cNvSpPr txBox="1"/>
          <p:nvPr>
            <p:ph type="title"/>
          </p:nvPr>
        </p:nvSpPr>
        <p:spPr>
          <a:xfrm>
            <a:off x="2514600" y="3810000"/>
            <a:ext cx="6019800" cy="1524000"/>
          </a:xfrm>
          <a:prstGeom prst="rect">
            <a:avLst/>
          </a:prstGeom>
          <a:noFill/>
          <a:ln>
            <a:noFill/>
          </a:ln>
        </p:spPr>
        <p:txBody>
          <a:bodyPr anchorCtr="0" anchor="ctr" bIns="45700" lIns="91425" spcFirstLastPara="1" rIns="91425" wrap="square" tIns="45700">
            <a:noAutofit/>
          </a:bodyPr>
          <a:lstStyle>
            <a:lvl1pPr lvl="0" algn="l">
              <a:lnSpc>
                <a:spcPct val="90909"/>
              </a:lnSpc>
              <a:spcBef>
                <a:spcPts val="0"/>
              </a:spcBef>
              <a:spcAft>
                <a:spcPts val="0"/>
              </a:spcAft>
              <a:buSzPts val="1400"/>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1" name="Shape 51"/>
        <p:cNvGrpSpPr/>
        <p:nvPr/>
      </p:nvGrpSpPr>
      <p:grpSpPr>
        <a:xfrm>
          <a:off x="0" y="0"/>
          <a:ext cx="0" cy="0"/>
          <a:chOff x="0" y="0"/>
          <a:chExt cx="0" cy="0"/>
        </a:xfrm>
      </p:grpSpPr>
      <p:pic>
        <p:nvPicPr>
          <p:cNvPr descr="\\Server\D\jyoti\FI023_BITS_v1\styleguide img\IMG_5627_b.jpg" id="52" name="Google Shape;52;p5"/>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53" name="Google Shape;53;p5"/>
          <p:cNvSpPr/>
          <p:nvPr/>
        </p:nvSpPr>
        <p:spPr>
          <a:xfrm>
            <a:off x="0" y="4281488"/>
            <a:ext cx="9144000" cy="2576512"/>
          </a:xfrm>
          <a:prstGeom prst="rect">
            <a:avLst/>
          </a:prstGeom>
          <a:solidFill>
            <a:schemeClr val="lt1"/>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descr="Picture 7.png" id="54" name="Google Shape;54;p5"/>
          <p:cNvPicPr preferRelativeResize="0"/>
          <p:nvPr/>
        </p:nvPicPr>
        <p:blipFill rotWithShape="1">
          <a:blip r:embed="rId3">
            <a:alphaModFix/>
          </a:blip>
          <a:srcRect b="5334" l="1923" r="0" t="0"/>
          <a:stretch/>
        </p:blipFill>
        <p:spPr>
          <a:xfrm>
            <a:off x="6629400" y="0"/>
            <a:ext cx="2193925" cy="692150"/>
          </a:xfrm>
          <a:prstGeom prst="rect">
            <a:avLst/>
          </a:prstGeom>
          <a:noFill/>
          <a:ln>
            <a:noFill/>
          </a:ln>
        </p:spPr>
      </p:pic>
      <p:sp>
        <p:nvSpPr>
          <p:cNvPr id="55" name="Google Shape;55;p5"/>
          <p:cNvSpPr/>
          <p:nvPr/>
        </p:nvSpPr>
        <p:spPr>
          <a:xfrm>
            <a:off x="2882900" y="6775450"/>
            <a:ext cx="2895600" cy="76200"/>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6" name="Google Shape;56;p5"/>
          <p:cNvSpPr/>
          <p:nvPr/>
        </p:nvSpPr>
        <p:spPr>
          <a:xfrm>
            <a:off x="-12700" y="6775450"/>
            <a:ext cx="2895600" cy="76200"/>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7" name="Google Shape;57;p5"/>
          <p:cNvSpPr/>
          <p:nvPr/>
        </p:nvSpPr>
        <p:spPr>
          <a:xfrm>
            <a:off x="5778500" y="6775450"/>
            <a:ext cx="2895600" cy="762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8" name="Google Shape;58;p5"/>
          <p:cNvSpPr txBox="1"/>
          <p:nvPr/>
        </p:nvSpPr>
        <p:spPr>
          <a:xfrm>
            <a:off x="6858000" y="762000"/>
            <a:ext cx="2209800" cy="5540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900"/>
              <a:buFont typeface="Arial"/>
              <a:buNone/>
            </a:pPr>
            <a:r>
              <a:rPr b="1" i="0" lang="en-IN" sz="2900" u="none" cap="none" strike="noStrike">
                <a:solidFill>
                  <a:srgbClr val="FFFFFF"/>
                </a:solidFill>
                <a:latin typeface="Arial"/>
                <a:ea typeface="Arial"/>
                <a:cs typeface="Arial"/>
                <a:sym typeface="Arial"/>
              </a:rPr>
              <a:t>BITS</a:t>
            </a:r>
            <a:r>
              <a:rPr b="0" i="0" lang="en-IN" sz="2900" u="none" cap="none" strike="noStrike">
                <a:solidFill>
                  <a:srgbClr val="FFFFFF"/>
                </a:solidFill>
                <a:latin typeface="Arial"/>
                <a:ea typeface="Arial"/>
                <a:cs typeface="Arial"/>
                <a:sym typeface="Arial"/>
              </a:rPr>
              <a:t> Pilani</a:t>
            </a:r>
            <a:endParaRPr b="0" i="0" sz="1400" u="none" cap="none" strike="noStrike">
              <a:solidFill>
                <a:srgbClr val="000000"/>
              </a:solidFill>
              <a:latin typeface="Arial"/>
              <a:ea typeface="Arial"/>
              <a:cs typeface="Arial"/>
              <a:sym typeface="Arial"/>
            </a:endParaRPr>
          </a:p>
        </p:txBody>
      </p:sp>
      <p:sp>
        <p:nvSpPr>
          <p:cNvPr id="59" name="Google Shape;59;p5"/>
          <p:cNvSpPr txBox="1"/>
          <p:nvPr/>
        </p:nvSpPr>
        <p:spPr>
          <a:xfrm>
            <a:off x="7086600" y="1171575"/>
            <a:ext cx="1905000" cy="276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FFFFFF"/>
                </a:solidFill>
                <a:latin typeface="Arial"/>
                <a:ea typeface="Arial"/>
                <a:cs typeface="Arial"/>
                <a:sym typeface="Arial"/>
              </a:rPr>
              <a:t>Pilani Campus</a:t>
            </a:r>
            <a:endParaRPr b="0" i="0" sz="1400" u="none" cap="none" strike="noStrike">
              <a:solidFill>
                <a:srgbClr val="000000"/>
              </a:solidFill>
              <a:latin typeface="Arial"/>
              <a:ea typeface="Arial"/>
              <a:cs typeface="Arial"/>
              <a:sym typeface="Arial"/>
            </a:endParaRPr>
          </a:p>
        </p:txBody>
      </p:sp>
      <p:sp>
        <p:nvSpPr>
          <p:cNvPr id="60" name="Google Shape;60;p5"/>
          <p:cNvSpPr txBox="1"/>
          <p:nvPr>
            <p:ph idx="1" type="body"/>
          </p:nvPr>
        </p:nvSpPr>
        <p:spPr>
          <a:xfrm>
            <a:off x="304800" y="4648200"/>
            <a:ext cx="8458200" cy="1600200"/>
          </a:xfrm>
          <a:prstGeom prst="rect">
            <a:avLst/>
          </a:prstGeom>
          <a:noFill/>
          <a:ln>
            <a:noFill/>
          </a:ln>
        </p:spPr>
        <p:txBody>
          <a:bodyPr anchorCtr="0" anchor="t" bIns="45700" lIns="91425" spcFirstLastPara="1" rIns="91425" wrap="square" tIns="45700">
            <a:noAutofit/>
          </a:bodyPr>
          <a:lstStyle>
            <a:lvl1pPr indent="-228600" lvl="0" marL="457200" algn="l">
              <a:lnSpc>
                <a:spcPct val="104999"/>
              </a:lnSpc>
              <a:spcBef>
                <a:spcPts val="0"/>
              </a:spcBef>
              <a:spcAft>
                <a:spcPts val="0"/>
              </a:spcAft>
              <a:buClr>
                <a:schemeClr val="dk1"/>
              </a:buClr>
              <a:buSzPts val="4000"/>
              <a:buNone/>
              <a:defRPr b="1" sz="40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1" name="Shape 61"/>
        <p:cNvGrpSpPr/>
        <p:nvPr/>
      </p:nvGrpSpPr>
      <p:grpSpPr>
        <a:xfrm>
          <a:off x="0" y="0"/>
          <a:ext cx="0" cy="0"/>
          <a:chOff x="0" y="0"/>
          <a:chExt cx="0" cy="0"/>
        </a:xfrm>
      </p:grpSpPr>
      <p:pic>
        <p:nvPicPr>
          <p:cNvPr descr="Picture 7.png" id="62" name="Google Shape;62;p6"/>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grpSp>
        <p:nvGrpSpPr>
          <p:cNvPr id="63" name="Google Shape;63;p6"/>
          <p:cNvGrpSpPr/>
          <p:nvPr/>
        </p:nvGrpSpPr>
        <p:grpSpPr>
          <a:xfrm>
            <a:off x="0" y="1295400"/>
            <a:ext cx="7010400" cy="46038"/>
            <a:chOff x="1905000" y="6553200"/>
            <a:chExt cx="7010400" cy="45719"/>
          </a:xfrm>
        </p:grpSpPr>
        <p:sp>
          <p:nvSpPr>
            <p:cNvPr id="64" name="Google Shape;64;p6"/>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5" name="Google Shape;65;p6"/>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6" name="Google Shape;66;p6"/>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67" name="Google Shape;67;p6"/>
          <p:cNvGrpSpPr/>
          <p:nvPr/>
        </p:nvGrpSpPr>
        <p:grpSpPr>
          <a:xfrm>
            <a:off x="2133600" y="6553200"/>
            <a:ext cx="7010400" cy="46038"/>
            <a:chOff x="1905000" y="6553200"/>
            <a:chExt cx="7010400" cy="45719"/>
          </a:xfrm>
        </p:grpSpPr>
        <p:sp>
          <p:nvSpPr>
            <p:cNvPr id="68" name="Google Shape;68;p6"/>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9" name="Google Shape;69;p6"/>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70" name="Google Shape;70;p6"/>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71" name="Google Shape;71;p6"/>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en-IN" sz="1100" u="none" cap="none" strike="noStrike">
                <a:solidFill>
                  <a:srgbClr val="101141"/>
                </a:solidFill>
                <a:latin typeface="Arial"/>
                <a:ea typeface="Arial"/>
                <a:cs typeface="Arial"/>
                <a:sym typeface="Arial"/>
              </a:rPr>
              <a:t>BITS </a:t>
            </a:r>
            <a:r>
              <a:rPr b="0" i="0" lang="en-IN"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sp>
        <p:nvSpPr>
          <p:cNvPr id="72" name="Google Shape;72;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560"/>
              </a:spcBef>
              <a:spcAft>
                <a:spcPts val="0"/>
              </a:spcAft>
              <a:buClr>
                <a:srgbClr val="101141"/>
              </a:buClr>
              <a:buSzPts val="2800"/>
              <a:buFont typeface="Arial"/>
              <a:buNone/>
              <a:defRPr sz="2800"/>
            </a:lvl1pPr>
            <a:lvl2pPr indent="-330200" lvl="1" marL="914400" marR="0" algn="l">
              <a:lnSpc>
                <a:spcPct val="100000"/>
              </a:lnSpc>
              <a:spcBef>
                <a:spcPts val="320"/>
              </a:spcBef>
              <a:spcAft>
                <a:spcPts val="0"/>
              </a:spcAft>
              <a:buClr>
                <a:schemeClr val="dk1"/>
              </a:buClr>
              <a:buSzPts val="1600"/>
              <a:buFont typeface="Arial"/>
              <a:buChar char="–"/>
              <a:defRPr sz="16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73" name="Google Shape;73;p6"/>
          <p:cNvSpPr txBox="1"/>
          <p:nvPr>
            <p:ph idx="2" type="body"/>
          </p:nvPr>
        </p:nvSpPr>
        <p:spPr>
          <a:xfrm>
            <a:off x="4953000" y="1600200"/>
            <a:ext cx="4038600" cy="4525963"/>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560"/>
              </a:spcBef>
              <a:spcAft>
                <a:spcPts val="0"/>
              </a:spcAft>
              <a:buClr>
                <a:srgbClr val="101141"/>
              </a:buClr>
              <a:buSzPts val="2800"/>
              <a:buFont typeface="Arial"/>
              <a:buNone/>
              <a:defRPr sz="2800"/>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74" name="Google Shape;74;p6"/>
          <p:cNvSpPr txBox="1"/>
          <p:nvPr>
            <p:ph idx="3"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75" name="Shape 75"/>
        <p:cNvGrpSpPr/>
        <p:nvPr/>
      </p:nvGrpSpPr>
      <p:grpSpPr>
        <a:xfrm>
          <a:off x="0" y="0"/>
          <a:ext cx="0" cy="0"/>
          <a:chOff x="0" y="0"/>
          <a:chExt cx="0" cy="0"/>
        </a:xfrm>
      </p:grpSpPr>
      <p:grpSp>
        <p:nvGrpSpPr>
          <p:cNvPr id="76" name="Google Shape;76;p7"/>
          <p:cNvGrpSpPr/>
          <p:nvPr/>
        </p:nvGrpSpPr>
        <p:grpSpPr>
          <a:xfrm>
            <a:off x="0" y="1295400"/>
            <a:ext cx="7010400" cy="46038"/>
            <a:chOff x="1905000" y="6553200"/>
            <a:chExt cx="7010400" cy="45719"/>
          </a:xfrm>
        </p:grpSpPr>
        <p:sp>
          <p:nvSpPr>
            <p:cNvPr id="77" name="Google Shape;77;p7"/>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78" name="Google Shape;78;p7"/>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79" name="Google Shape;79;p7"/>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80" name="Google Shape;80;p7"/>
          <p:cNvGrpSpPr/>
          <p:nvPr/>
        </p:nvGrpSpPr>
        <p:grpSpPr>
          <a:xfrm>
            <a:off x="2133600" y="6553200"/>
            <a:ext cx="7010400" cy="46038"/>
            <a:chOff x="1905000" y="6553200"/>
            <a:chExt cx="7010400" cy="45719"/>
          </a:xfrm>
        </p:grpSpPr>
        <p:sp>
          <p:nvSpPr>
            <p:cNvPr id="81" name="Google Shape;81;p7"/>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2" name="Google Shape;82;p7"/>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3" name="Google Shape;83;p7"/>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pic>
        <p:nvPicPr>
          <p:cNvPr descr="Picture 7.png" id="84" name="Google Shape;84;p7"/>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sp>
        <p:nvSpPr>
          <p:cNvPr id="85" name="Google Shape;85;p7"/>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en-IN" sz="1100" u="none" cap="none" strike="noStrike">
                <a:solidFill>
                  <a:srgbClr val="101141"/>
                </a:solidFill>
                <a:latin typeface="Arial"/>
                <a:ea typeface="Arial"/>
                <a:cs typeface="Arial"/>
                <a:sym typeface="Arial"/>
              </a:rPr>
              <a:t>BITS </a:t>
            </a:r>
            <a:r>
              <a:rPr b="0" i="0" lang="en-IN" sz="1100" u="none" cap="none" strike="noStrike">
                <a:solidFill>
                  <a:srgbClr val="101141"/>
                </a:solidFill>
                <a:latin typeface="Arial"/>
                <a:ea typeface="Arial"/>
                <a:cs typeface="Arial"/>
                <a:sym typeface="Arial"/>
              </a:rPr>
              <a:t>Pilani, Deemed to be University under Section 3 of UGC Act, 1956</a:t>
            </a:r>
            <a:endParaRPr b="0" i="0" sz="1400" u="none" cap="none" strike="noStrike">
              <a:solidFill>
                <a:srgbClr val="000000"/>
              </a:solidFill>
              <a:latin typeface="Arial"/>
              <a:ea typeface="Arial"/>
              <a:cs typeface="Arial"/>
              <a:sym typeface="Arial"/>
            </a:endParaRPr>
          </a:p>
        </p:txBody>
      </p:sp>
      <p:sp>
        <p:nvSpPr>
          <p:cNvPr id="86" name="Google Shape;86;p7"/>
          <p:cNvSpPr txBox="1"/>
          <p:nvPr>
            <p:ph idx="1" type="body"/>
          </p:nvPr>
        </p:nvSpPr>
        <p:spPr>
          <a:xfrm>
            <a:off x="457200" y="1535112"/>
            <a:ext cx="4040188" cy="8270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87" name="Google Shape;87;p7"/>
          <p:cNvSpPr txBox="1"/>
          <p:nvPr>
            <p:ph idx="2" type="body"/>
          </p:nvPr>
        </p:nvSpPr>
        <p:spPr>
          <a:xfrm>
            <a:off x="457200" y="2362199"/>
            <a:ext cx="4040188" cy="3763963"/>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88" name="Google Shape;88;p7"/>
          <p:cNvSpPr txBox="1"/>
          <p:nvPr>
            <p:ph idx="3" type="body"/>
          </p:nvPr>
        </p:nvSpPr>
        <p:spPr>
          <a:xfrm>
            <a:off x="4645025" y="1535112"/>
            <a:ext cx="4041775" cy="8270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89" name="Google Shape;89;p7"/>
          <p:cNvSpPr txBox="1"/>
          <p:nvPr>
            <p:ph idx="4" type="body"/>
          </p:nvPr>
        </p:nvSpPr>
        <p:spPr>
          <a:xfrm>
            <a:off x="4645025" y="2362199"/>
            <a:ext cx="4041775" cy="3763963"/>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90" name="Google Shape;90;p7"/>
          <p:cNvSpPr txBox="1"/>
          <p:nvPr>
            <p:ph idx="5"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91" name="Shape 91"/>
        <p:cNvGrpSpPr/>
        <p:nvPr/>
      </p:nvGrpSpPr>
      <p:grpSpPr>
        <a:xfrm>
          <a:off x="0" y="0"/>
          <a:ext cx="0" cy="0"/>
          <a:chOff x="0" y="0"/>
          <a:chExt cx="0" cy="0"/>
        </a:xfrm>
      </p:grpSpPr>
      <p:grpSp>
        <p:nvGrpSpPr>
          <p:cNvPr id="92" name="Google Shape;92;p8"/>
          <p:cNvGrpSpPr/>
          <p:nvPr/>
        </p:nvGrpSpPr>
        <p:grpSpPr>
          <a:xfrm>
            <a:off x="0" y="1295400"/>
            <a:ext cx="7010400" cy="46038"/>
            <a:chOff x="1905000" y="6553200"/>
            <a:chExt cx="7010400" cy="45719"/>
          </a:xfrm>
        </p:grpSpPr>
        <p:sp>
          <p:nvSpPr>
            <p:cNvPr id="93" name="Google Shape;93;p8"/>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94" name="Google Shape;94;p8"/>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95" name="Google Shape;95;p8"/>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96" name="Google Shape;96;p8"/>
          <p:cNvGrpSpPr/>
          <p:nvPr/>
        </p:nvGrpSpPr>
        <p:grpSpPr>
          <a:xfrm>
            <a:off x="2133600" y="6553200"/>
            <a:ext cx="7010400" cy="46038"/>
            <a:chOff x="1905000" y="6553200"/>
            <a:chExt cx="7010400" cy="45719"/>
          </a:xfrm>
        </p:grpSpPr>
        <p:sp>
          <p:nvSpPr>
            <p:cNvPr id="97" name="Google Shape;97;p8"/>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98" name="Google Shape;98;p8"/>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99" name="Google Shape;99;p8"/>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pic>
        <p:nvPicPr>
          <p:cNvPr descr="Picture 7.png" id="100" name="Google Shape;100;p8"/>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sp>
        <p:nvSpPr>
          <p:cNvPr id="101" name="Google Shape;101;p8"/>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en-IN" sz="1100" u="none" cap="none" strike="noStrike">
                <a:solidFill>
                  <a:srgbClr val="101141"/>
                </a:solidFill>
                <a:latin typeface="Arial"/>
                <a:ea typeface="Arial"/>
                <a:cs typeface="Arial"/>
                <a:sym typeface="Arial"/>
              </a:rPr>
              <a:t>BITS </a:t>
            </a:r>
            <a:r>
              <a:rPr b="0" i="0" lang="en-IN" sz="1100" u="none" cap="none" strike="noStrike">
                <a:solidFill>
                  <a:srgbClr val="101141"/>
                </a:solidFill>
                <a:latin typeface="Arial"/>
                <a:ea typeface="Arial"/>
                <a:cs typeface="Arial"/>
                <a:sym typeface="Arial"/>
              </a:rPr>
              <a:t>Pilani, Deemed to be University under Section 3 of UGC Act, 1956</a:t>
            </a:r>
            <a:endParaRPr b="0" i="0" sz="1400" u="none" cap="none" strike="noStrike">
              <a:solidFill>
                <a:srgbClr val="000000"/>
              </a:solidFill>
              <a:latin typeface="Arial"/>
              <a:ea typeface="Arial"/>
              <a:cs typeface="Arial"/>
              <a:sym typeface="Arial"/>
            </a:endParaRPr>
          </a:p>
        </p:txBody>
      </p:sp>
      <p:sp>
        <p:nvSpPr>
          <p:cNvPr id="102" name="Google Shape;102;p8"/>
          <p:cNvSpPr txBox="1"/>
          <p:nvPr>
            <p:ph idx="1"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03" name="Shape 103"/>
        <p:cNvGrpSpPr/>
        <p:nvPr/>
      </p:nvGrpSpPr>
      <p:grpSpPr>
        <a:xfrm>
          <a:off x="0" y="0"/>
          <a:ext cx="0" cy="0"/>
          <a:chOff x="0" y="0"/>
          <a:chExt cx="0" cy="0"/>
        </a:xfrm>
      </p:grpSpPr>
      <p:grpSp>
        <p:nvGrpSpPr>
          <p:cNvPr id="104" name="Google Shape;104;p9"/>
          <p:cNvGrpSpPr/>
          <p:nvPr/>
        </p:nvGrpSpPr>
        <p:grpSpPr>
          <a:xfrm>
            <a:off x="0" y="1295400"/>
            <a:ext cx="7010400" cy="46038"/>
            <a:chOff x="1905000" y="6553200"/>
            <a:chExt cx="7010400" cy="45719"/>
          </a:xfrm>
        </p:grpSpPr>
        <p:sp>
          <p:nvSpPr>
            <p:cNvPr id="105" name="Google Shape;105;p9"/>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06" name="Google Shape;106;p9"/>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07" name="Google Shape;107;p9"/>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108" name="Google Shape;108;p9"/>
          <p:cNvGrpSpPr/>
          <p:nvPr/>
        </p:nvGrpSpPr>
        <p:grpSpPr>
          <a:xfrm>
            <a:off x="2133600" y="6553200"/>
            <a:ext cx="7010400" cy="46038"/>
            <a:chOff x="1905000" y="6553200"/>
            <a:chExt cx="7010400" cy="45719"/>
          </a:xfrm>
        </p:grpSpPr>
        <p:sp>
          <p:nvSpPr>
            <p:cNvPr id="109" name="Google Shape;109;p9"/>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10" name="Google Shape;110;p9"/>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11" name="Google Shape;111;p9"/>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pic>
        <p:nvPicPr>
          <p:cNvPr descr="Picture 7.png" id="112" name="Google Shape;112;p9"/>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sp>
        <p:nvSpPr>
          <p:cNvPr id="113" name="Google Shape;113;p9"/>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en-IN" sz="1100" u="none" cap="none" strike="noStrike">
                <a:solidFill>
                  <a:srgbClr val="101141"/>
                </a:solidFill>
                <a:latin typeface="Arial"/>
                <a:ea typeface="Arial"/>
                <a:cs typeface="Arial"/>
                <a:sym typeface="Arial"/>
              </a:rPr>
              <a:t>BITS </a:t>
            </a:r>
            <a:r>
              <a:rPr b="0" i="0" lang="en-IN"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sp>
        <p:nvSpPr>
          <p:cNvPr id="114" name="Google Shape;114;p9"/>
          <p:cNvSpPr txBox="1"/>
          <p:nvPr>
            <p:ph idx="1" type="body"/>
          </p:nvPr>
        </p:nvSpPr>
        <p:spPr>
          <a:xfrm>
            <a:off x="3575050" y="1600200"/>
            <a:ext cx="5111750" cy="4525963"/>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115" name="Google Shape;115;p9"/>
          <p:cNvSpPr txBox="1"/>
          <p:nvPr>
            <p:ph idx="2" type="body"/>
          </p:nvPr>
        </p:nvSpPr>
        <p:spPr>
          <a:xfrm>
            <a:off x="457200" y="1600200"/>
            <a:ext cx="3008313" cy="45259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116" name="Google Shape;116;p9"/>
          <p:cNvSpPr txBox="1"/>
          <p:nvPr>
            <p:ph idx="3"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17" name="Shape 117"/>
        <p:cNvGrpSpPr/>
        <p:nvPr/>
      </p:nvGrpSpPr>
      <p:grpSpPr>
        <a:xfrm>
          <a:off x="0" y="0"/>
          <a:ext cx="0" cy="0"/>
          <a:chOff x="0" y="0"/>
          <a:chExt cx="0" cy="0"/>
        </a:xfrm>
      </p:grpSpPr>
      <p:grpSp>
        <p:nvGrpSpPr>
          <p:cNvPr id="118" name="Google Shape;118;p10"/>
          <p:cNvGrpSpPr/>
          <p:nvPr/>
        </p:nvGrpSpPr>
        <p:grpSpPr>
          <a:xfrm>
            <a:off x="0" y="1295400"/>
            <a:ext cx="7010400" cy="46038"/>
            <a:chOff x="1905000" y="6553200"/>
            <a:chExt cx="7010400" cy="45719"/>
          </a:xfrm>
        </p:grpSpPr>
        <p:sp>
          <p:nvSpPr>
            <p:cNvPr id="119" name="Google Shape;119;p10"/>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0" name="Google Shape;120;p10"/>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1" name="Google Shape;121;p10"/>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122" name="Google Shape;122;p10"/>
          <p:cNvGrpSpPr/>
          <p:nvPr/>
        </p:nvGrpSpPr>
        <p:grpSpPr>
          <a:xfrm>
            <a:off x="2133600" y="6553200"/>
            <a:ext cx="7010400" cy="46038"/>
            <a:chOff x="1905000" y="6553200"/>
            <a:chExt cx="7010400" cy="45719"/>
          </a:xfrm>
        </p:grpSpPr>
        <p:sp>
          <p:nvSpPr>
            <p:cNvPr id="123" name="Google Shape;123;p10"/>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4" name="Google Shape;124;p10"/>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5" name="Google Shape;125;p10"/>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pic>
        <p:nvPicPr>
          <p:cNvPr descr="Picture 7.png" id="126" name="Google Shape;126;p10"/>
          <p:cNvPicPr preferRelativeResize="0"/>
          <p:nvPr/>
        </p:nvPicPr>
        <p:blipFill rotWithShape="1">
          <a:blip r:embed="rId2">
            <a:alphaModFix/>
          </a:blip>
          <a:srcRect b="5334" l="1923" r="0" t="0"/>
          <a:stretch/>
        </p:blipFill>
        <p:spPr>
          <a:xfrm>
            <a:off x="6629400" y="0"/>
            <a:ext cx="2193925" cy="692150"/>
          </a:xfrm>
          <a:prstGeom prst="rect">
            <a:avLst/>
          </a:prstGeom>
          <a:noFill/>
          <a:ln>
            <a:noFill/>
          </a:ln>
        </p:spPr>
      </p:pic>
      <p:sp>
        <p:nvSpPr>
          <p:cNvPr id="127" name="Google Shape;127;p10"/>
          <p:cNvSpPr txBox="1"/>
          <p:nvPr/>
        </p:nvSpPr>
        <p:spPr>
          <a:xfrm>
            <a:off x="3276600" y="6596063"/>
            <a:ext cx="5867400" cy="26193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100"/>
              <a:buFont typeface="Arial"/>
              <a:buNone/>
            </a:pPr>
            <a:r>
              <a:rPr b="1" i="0" lang="en-IN" sz="1100" u="none" cap="none" strike="noStrike">
                <a:solidFill>
                  <a:srgbClr val="101141"/>
                </a:solidFill>
                <a:latin typeface="Arial"/>
                <a:ea typeface="Arial"/>
                <a:cs typeface="Arial"/>
                <a:sym typeface="Arial"/>
              </a:rPr>
              <a:t>BITS </a:t>
            </a:r>
            <a:r>
              <a:rPr b="0" i="0" lang="en-IN" sz="1100" u="none" cap="none" strike="noStrike">
                <a:solidFill>
                  <a:srgbClr val="101141"/>
                </a:solidFill>
                <a:latin typeface="Arial"/>
                <a:ea typeface="Arial"/>
                <a:cs typeface="Arial"/>
                <a:sym typeface="Arial"/>
              </a:rPr>
              <a:t>Pilani, Pilani Campus</a:t>
            </a:r>
            <a:endParaRPr b="0" i="0" sz="1400" u="none" cap="none" strike="noStrike">
              <a:solidFill>
                <a:srgbClr val="000000"/>
              </a:solidFill>
              <a:latin typeface="Arial"/>
              <a:ea typeface="Arial"/>
              <a:cs typeface="Arial"/>
              <a:sym typeface="Arial"/>
            </a:endParaRPr>
          </a:p>
        </p:txBody>
      </p:sp>
      <p:sp>
        <p:nvSpPr>
          <p:cNvPr id="128" name="Google Shape;128;p10"/>
          <p:cNvSpPr txBox="1"/>
          <p:nvPr>
            <p:ph type="title"/>
          </p:nvPr>
        </p:nvSpPr>
        <p:spPr>
          <a:xfrm>
            <a:off x="1792288" y="5407025"/>
            <a:ext cx="5486400" cy="3048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SzPts val="1400"/>
              <a:buNone/>
              <a:defRPr b="1" sz="1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10"/>
          <p:cNvSpPr/>
          <p:nvPr>
            <p:ph idx="2" type="pic"/>
          </p:nvPr>
        </p:nvSpPr>
        <p:spPr>
          <a:xfrm>
            <a:off x="1792288" y="1828800"/>
            <a:ext cx="5486400" cy="3429000"/>
          </a:xfrm>
          <a:prstGeom prst="rect">
            <a:avLst/>
          </a:prstGeom>
          <a:solidFill>
            <a:schemeClr val="lt1"/>
          </a:solidFill>
          <a:ln cap="flat" cmpd="sng" w="57150">
            <a:solidFill>
              <a:srgbClr val="DAE5F1"/>
            </a:solidFill>
            <a:prstDash val="solid"/>
            <a:round/>
            <a:headEnd len="sm" w="sm" type="none"/>
            <a:tailEnd len="sm" w="sm" type="none"/>
          </a:ln>
        </p:spPr>
      </p:sp>
      <p:sp>
        <p:nvSpPr>
          <p:cNvPr id="130" name="Google Shape;130;p10"/>
          <p:cNvSpPr txBox="1"/>
          <p:nvPr>
            <p:ph idx="1" type="body"/>
          </p:nvPr>
        </p:nvSpPr>
        <p:spPr>
          <a:xfrm>
            <a:off x="1792288" y="5711825"/>
            <a:ext cx="5486400" cy="3048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20"/>
              </a:spcBef>
              <a:spcAft>
                <a:spcPts val="0"/>
              </a:spcAft>
              <a:buClr>
                <a:schemeClr val="dk1"/>
              </a:buClr>
              <a:buSzPts val="1600"/>
              <a:buNone/>
              <a:defRPr sz="16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131" name="Google Shape;131;p10"/>
          <p:cNvSpPr txBox="1"/>
          <p:nvPr>
            <p:ph idx="3"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rgbClr val="000000"/>
              </a:buClr>
              <a:buSzPts val="1400"/>
              <a:buFont typeface="Arial"/>
              <a:buNone/>
              <a:defRPr b="1" i="0" sz="4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1" i="0" sz="4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4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4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4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4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4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4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4000" u="none" cap="none" strike="noStrike">
                <a:solidFill>
                  <a:schemeClr val="dk1"/>
                </a:solidFill>
                <a:latin typeface="Arial"/>
                <a:ea typeface="Arial"/>
                <a:cs typeface="Arial"/>
                <a:sym typeface="Arial"/>
              </a:defRPr>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7.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8.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3"/>
          <p:cNvSpPr txBox="1"/>
          <p:nvPr>
            <p:ph idx="1" type="body"/>
          </p:nvPr>
        </p:nvSpPr>
        <p:spPr>
          <a:xfrm>
            <a:off x="2062768" y="5478016"/>
            <a:ext cx="6019800" cy="533400"/>
          </a:xfrm>
          <a:prstGeom prst="rect">
            <a:avLst/>
          </a:prstGeom>
          <a:noFill/>
          <a:ln>
            <a:noFill/>
          </a:ln>
        </p:spPr>
        <p:txBody>
          <a:bodyPr anchorCtr="0" anchor="b" bIns="45700" lIns="91425" spcFirstLastPara="1" rIns="91425" wrap="square" tIns="45700">
            <a:noAutofit/>
          </a:bodyPr>
          <a:lstStyle/>
          <a:p>
            <a:pPr indent="0" lvl="0" marL="0" rtl="0" algn="l">
              <a:lnSpc>
                <a:spcPct val="128571"/>
              </a:lnSpc>
              <a:spcBef>
                <a:spcPts val="0"/>
              </a:spcBef>
              <a:spcAft>
                <a:spcPts val="0"/>
              </a:spcAft>
              <a:buClr>
                <a:schemeClr val="lt1"/>
              </a:buClr>
              <a:buSzPts val="1400"/>
              <a:buNone/>
            </a:pPr>
            <a:r>
              <a:t/>
            </a:r>
            <a:endParaRPr b="1" sz="1400"/>
          </a:p>
          <a:p>
            <a:pPr indent="0" lvl="0" marL="0" rtl="0" algn="l">
              <a:lnSpc>
                <a:spcPct val="128571"/>
              </a:lnSpc>
              <a:spcBef>
                <a:spcPts val="0"/>
              </a:spcBef>
              <a:spcAft>
                <a:spcPts val="0"/>
              </a:spcAft>
              <a:buClr>
                <a:schemeClr val="lt1"/>
              </a:buClr>
              <a:buSzPts val="1400"/>
              <a:buNone/>
            </a:pPr>
            <a:r>
              <a:rPr b="1" lang="en-IN" sz="1400"/>
              <a:t>SUYASH MANGLA (2023A70593P)</a:t>
            </a:r>
            <a:endParaRPr/>
          </a:p>
          <a:p>
            <a:pPr indent="0" lvl="0" marL="0" rtl="0" algn="l">
              <a:lnSpc>
                <a:spcPct val="128571"/>
              </a:lnSpc>
              <a:spcBef>
                <a:spcPts val="0"/>
              </a:spcBef>
              <a:spcAft>
                <a:spcPts val="0"/>
              </a:spcAft>
              <a:buClr>
                <a:schemeClr val="lt1"/>
              </a:buClr>
              <a:buSzPts val="1400"/>
              <a:buNone/>
            </a:pPr>
            <a:r>
              <a:rPr b="1" lang="en-IN" sz="1400"/>
              <a:t>ZORAWAR SINGH DHESI (2023A70524P)</a:t>
            </a:r>
            <a:endParaRPr/>
          </a:p>
        </p:txBody>
      </p:sp>
      <p:sp>
        <p:nvSpPr>
          <p:cNvPr id="159" name="Google Shape;159;p13"/>
          <p:cNvSpPr txBox="1"/>
          <p:nvPr>
            <p:ph type="title"/>
          </p:nvPr>
        </p:nvSpPr>
        <p:spPr>
          <a:xfrm>
            <a:off x="2008138" y="3429000"/>
            <a:ext cx="6705300" cy="2049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3200"/>
          </a:p>
          <a:p>
            <a:pPr indent="0" lvl="0" marL="0" rtl="0" algn="l">
              <a:lnSpc>
                <a:spcPct val="100000"/>
              </a:lnSpc>
              <a:spcBef>
                <a:spcPts val="0"/>
              </a:spcBef>
              <a:spcAft>
                <a:spcPts val="0"/>
              </a:spcAft>
              <a:buSzPts val="1400"/>
              <a:buNone/>
            </a:pPr>
            <a:r>
              <a:rPr lang="en-IN" sz="3200"/>
              <a:t>END</a:t>
            </a:r>
            <a:r>
              <a:rPr lang="en-IN" sz="3200"/>
              <a:t> Semester Presentation </a:t>
            </a:r>
            <a:br>
              <a:rPr lang="en-IN" sz="3200"/>
            </a:br>
            <a:r>
              <a:rPr lang="en-IN" sz="3200"/>
              <a:t>ECON F266</a:t>
            </a:r>
            <a:endParaRPr sz="3200"/>
          </a:p>
          <a:p>
            <a:pPr indent="0" lvl="0" marL="0" rtl="0" algn="l">
              <a:lnSpc>
                <a:spcPct val="100000"/>
              </a:lnSpc>
              <a:spcBef>
                <a:spcPts val="0"/>
              </a:spcBef>
              <a:spcAft>
                <a:spcPts val="0"/>
              </a:spcAft>
              <a:buSzPts val="1400"/>
              <a:buNone/>
            </a:pPr>
            <a:r>
              <a:rPr b="0" lang="en-IN" sz="2000"/>
              <a:t>Education and Labour market outcomes </a:t>
            </a:r>
            <a:endParaRPr b="0" sz="2000"/>
          </a:p>
          <a:p>
            <a:pPr indent="0" lvl="0" marL="0" rtl="0" algn="just">
              <a:lnSpc>
                <a:spcPct val="150000"/>
              </a:lnSpc>
              <a:spcBef>
                <a:spcPts val="0"/>
              </a:spcBef>
              <a:spcAft>
                <a:spcPts val="0"/>
              </a:spcAft>
              <a:buClr>
                <a:schemeClr val="dk1"/>
              </a:buClr>
              <a:buSzPts val="1100"/>
              <a:buFont typeface="Arial"/>
              <a:buNone/>
            </a:pPr>
            <a:r>
              <a:rPr b="0" lang="en-IN" sz="2000"/>
              <a:t>of India - Study of Graduates</a:t>
            </a:r>
            <a:endParaRPr b="0" sz="2000"/>
          </a:p>
          <a:p>
            <a:pPr indent="0" lvl="0" marL="0" rtl="0" algn="l">
              <a:lnSpc>
                <a:spcPct val="100000"/>
              </a:lnSpc>
              <a:spcBef>
                <a:spcPts val="0"/>
              </a:spcBef>
              <a:spcAft>
                <a:spcPts val="0"/>
              </a:spcAft>
              <a:buSzPts val="1400"/>
              <a:buNone/>
            </a:pPr>
            <a:r>
              <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2"/>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645"/>
              <a:buNone/>
            </a:pPr>
            <a:r>
              <a:rPr lang="en-IN" sz="3000"/>
              <a:t>Detailed Exploration of trends over the Years</a:t>
            </a:r>
            <a:endParaRPr sz="3000"/>
          </a:p>
        </p:txBody>
      </p:sp>
      <p:pic>
        <p:nvPicPr>
          <p:cNvPr id="223" name="Google Shape;223;p22"/>
          <p:cNvPicPr preferRelativeResize="0"/>
          <p:nvPr/>
        </p:nvPicPr>
        <p:blipFill>
          <a:blip r:embed="rId3">
            <a:alphaModFix/>
          </a:blip>
          <a:stretch>
            <a:fillRect/>
          </a:stretch>
        </p:blipFill>
        <p:spPr>
          <a:xfrm>
            <a:off x="0" y="1433275"/>
            <a:ext cx="4752575" cy="5070200"/>
          </a:xfrm>
          <a:prstGeom prst="rect">
            <a:avLst/>
          </a:prstGeom>
          <a:noFill/>
          <a:ln>
            <a:noFill/>
          </a:ln>
        </p:spPr>
      </p:pic>
      <p:pic>
        <p:nvPicPr>
          <p:cNvPr id="224" name="Google Shape;224;p22"/>
          <p:cNvPicPr preferRelativeResize="0"/>
          <p:nvPr/>
        </p:nvPicPr>
        <p:blipFill>
          <a:blip r:embed="rId4">
            <a:alphaModFix/>
          </a:blip>
          <a:stretch>
            <a:fillRect/>
          </a:stretch>
        </p:blipFill>
        <p:spPr>
          <a:xfrm>
            <a:off x="4635150" y="1461787"/>
            <a:ext cx="4508850" cy="5013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3"/>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645"/>
              <a:buNone/>
            </a:pPr>
            <a:r>
              <a:rPr lang="en-IN" sz="3000"/>
              <a:t>Detailed Exploration of trends over the Years</a:t>
            </a:r>
            <a:endParaRPr sz="3000"/>
          </a:p>
        </p:txBody>
      </p:sp>
      <p:pic>
        <p:nvPicPr>
          <p:cNvPr id="230" name="Google Shape;230;p23"/>
          <p:cNvPicPr preferRelativeResize="0"/>
          <p:nvPr/>
        </p:nvPicPr>
        <p:blipFill>
          <a:blip r:embed="rId3">
            <a:alphaModFix/>
          </a:blip>
          <a:stretch>
            <a:fillRect/>
          </a:stretch>
        </p:blipFill>
        <p:spPr>
          <a:xfrm>
            <a:off x="103000" y="1410975"/>
            <a:ext cx="4569268" cy="4900375"/>
          </a:xfrm>
          <a:prstGeom prst="rect">
            <a:avLst/>
          </a:prstGeom>
          <a:noFill/>
          <a:ln>
            <a:noFill/>
          </a:ln>
        </p:spPr>
      </p:pic>
      <p:pic>
        <p:nvPicPr>
          <p:cNvPr id="231" name="Google Shape;231;p23"/>
          <p:cNvPicPr preferRelativeResize="0"/>
          <p:nvPr/>
        </p:nvPicPr>
        <p:blipFill rotWithShape="1">
          <a:blip r:embed="rId4">
            <a:alphaModFix/>
          </a:blip>
          <a:srcRect b="0" l="0" r="0" t="0"/>
          <a:stretch/>
        </p:blipFill>
        <p:spPr>
          <a:xfrm>
            <a:off x="4572000" y="1410975"/>
            <a:ext cx="4478199" cy="49003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4"/>
          <p:cNvSpPr txBox="1"/>
          <p:nvPr>
            <p:ph idx="1" type="body"/>
          </p:nvPr>
        </p:nvSpPr>
        <p:spPr>
          <a:xfrm>
            <a:off x="304800" y="1493837"/>
            <a:ext cx="8229600" cy="4526100"/>
          </a:xfrm>
          <a:prstGeom prst="rect">
            <a:avLst/>
          </a:prstGeom>
        </p:spPr>
        <p:txBody>
          <a:bodyPr anchorCtr="0" anchor="t" bIns="45700" lIns="91425" spcFirstLastPara="1" rIns="91425" wrap="square" tIns="45700">
            <a:noAutofit/>
          </a:bodyPr>
          <a:lstStyle/>
          <a:p>
            <a:pPr indent="-330200" lvl="0" marL="457200" rtl="0" algn="just">
              <a:lnSpc>
                <a:spcPct val="150000"/>
              </a:lnSpc>
              <a:spcBef>
                <a:spcPts val="1200"/>
              </a:spcBef>
              <a:spcAft>
                <a:spcPts val="0"/>
              </a:spcAft>
              <a:buSzPts val="1600"/>
              <a:buChar char="●"/>
            </a:pPr>
            <a:r>
              <a:rPr lang="en-IN" sz="1600"/>
              <a:t>Both urban and rural regions have seen some reduction in graduate unemployment since the 2017–18 peak, the rates in 2023–24 remain notably higher than those in the early 2000s.</a:t>
            </a:r>
            <a:endParaRPr sz="1600"/>
          </a:p>
          <a:p>
            <a:pPr indent="-330200" lvl="0" marL="457200" rtl="0" algn="just">
              <a:lnSpc>
                <a:spcPct val="150000"/>
              </a:lnSpc>
              <a:spcBef>
                <a:spcPts val="0"/>
              </a:spcBef>
              <a:spcAft>
                <a:spcPts val="0"/>
              </a:spcAft>
              <a:buSzPts val="1600"/>
              <a:buChar char="●"/>
            </a:pPr>
            <a:r>
              <a:rPr lang="en-IN" sz="1600"/>
              <a:t>This suggests that although there has been some recovery, the underlying issues affecting graduate employability persist , especially in rural areas.</a:t>
            </a:r>
            <a:endParaRPr sz="1600"/>
          </a:p>
          <a:p>
            <a:pPr indent="0" lvl="0" marL="0" rtl="0" algn="l">
              <a:lnSpc>
                <a:spcPct val="150000"/>
              </a:lnSpc>
              <a:spcBef>
                <a:spcPts val="1200"/>
              </a:spcBef>
              <a:spcAft>
                <a:spcPts val="0"/>
              </a:spcAft>
              <a:buNone/>
            </a:pPr>
            <a:r>
              <a:t/>
            </a:r>
            <a:endParaRPr sz="1600">
              <a:latin typeface="Times New Roman"/>
              <a:ea typeface="Times New Roman"/>
              <a:cs typeface="Times New Roman"/>
              <a:sym typeface="Times New Roman"/>
            </a:endParaRPr>
          </a:p>
          <a:p>
            <a:pPr indent="0" lvl="0" marL="0" rtl="0" algn="just">
              <a:lnSpc>
                <a:spcPct val="150000"/>
              </a:lnSpc>
              <a:spcBef>
                <a:spcPts val="1200"/>
              </a:spcBef>
              <a:spcAft>
                <a:spcPts val="1200"/>
              </a:spcAft>
              <a:buNone/>
            </a:pPr>
            <a:r>
              <a:t/>
            </a:r>
            <a:endParaRPr sz="1600">
              <a:latin typeface="Times New Roman"/>
              <a:ea typeface="Times New Roman"/>
              <a:cs typeface="Times New Roman"/>
              <a:sym typeface="Times New Roman"/>
            </a:endParaRPr>
          </a:p>
        </p:txBody>
      </p:sp>
      <p:sp>
        <p:nvSpPr>
          <p:cNvPr id="238" name="Google Shape;238;p24"/>
          <p:cNvSpPr txBox="1"/>
          <p:nvPr>
            <p:ph idx="2" type="body"/>
          </p:nvPr>
        </p:nvSpPr>
        <p:spPr>
          <a:xfrm>
            <a:off x="0" y="172250"/>
            <a:ext cx="6711600" cy="1143000"/>
          </a:xfrm>
          <a:prstGeom prst="rect">
            <a:avLst/>
          </a:prstGeom>
        </p:spPr>
        <p:txBody>
          <a:bodyPr anchorCtr="0" anchor="ctr" bIns="45700" lIns="91425" spcFirstLastPara="1" rIns="91425" wrap="square" tIns="45700">
            <a:normAutofit/>
          </a:bodyPr>
          <a:lstStyle/>
          <a:p>
            <a:pPr indent="0" lvl="0" marL="0" rtl="0" algn="just">
              <a:lnSpc>
                <a:spcPct val="70000"/>
              </a:lnSpc>
              <a:spcBef>
                <a:spcPts val="0"/>
              </a:spcBef>
              <a:spcAft>
                <a:spcPts val="0"/>
              </a:spcAft>
              <a:buNone/>
            </a:pPr>
            <a:r>
              <a:rPr lang="en-IN" sz="2840"/>
              <a:t>Examination through Lens of Region</a:t>
            </a:r>
            <a:endParaRPr sz="3100">
              <a:latin typeface="Times New Roman"/>
              <a:ea typeface="Times New Roman"/>
              <a:cs typeface="Times New Roman"/>
              <a:sym typeface="Times New Roman"/>
            </a:endParaRPr>
          </a:p>
        </p:txBody>
      </p:sp>
      <p:pic>
        <p:nvPicPr>
          <p:cNvPr descr="Chart" id="239" name="Google Shape;239;p24"/>
          <p:cNvPicPr preferRelativeResize="0"/>
          <p:nvPr/>
        </p:nvPicPr>
        <p:blipFill>
          <a:blip r:embed="rId3">
            <a:alphaModFix/>
          </a:blip>
          <a:stretch>
            <a:fillRect/>
          </a:stretch>
        </p:blipFill>
        <p:spPr>
          <a:xfrm>
            <a:off x="1283425" y="3286968"/>
            <a:ext cx="6577149" cy="327775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5"/>
          <p:cNvSpPr txBox="1"/>
          <p:nvPr>
            <p:ph idx="1" type="body"/>
          </p:nvPr>
        </p:nvSpPr>
        <p:spPr>
          <a:xfrm>
            <a:off x="304800" y="1493837"/>
            <a:ext cx="8229600" cy="4526100"/>
          </a:xfrm>
          <a:prstGeom prst="rect">
            <a:avLst/>
          </a:prstGeom>
        </p:spPr>
        <p:txBody>
          <a:bodyPr anchorCtr="0" anchor="t" bIns="45700" lIns="91425" spcFirstLastPara="1" rIns="91425" wrap="square" tIns="45700">
            <a:noAutofit/>
          </a:bodyPr>
          <a:lstStyle/>
          <a:p>
            <a:pPr indent="0" lvl="0" marL="0" rtl="0" algn="just">
              <a:lnSpc>
                <a:spcPct val="150000"/>
              </a:lnSpc>
              <a:spcBef>
                <a:spcPts val="1200"/>
              </a:spcBef>
              <a:spcAft>
                <a:spcPts val="0"/>
              </a:spcAft>
              <a:buNone/>
            </a:pPr>
            <a:r>
              <a:t/>
            </a:r>
            <a:endParaRPr sz="1400"/>
          </a:p>
          <a:p>
            <a:pPr indent="0" lvl="0" marL="0" rtl="0" algn="l">
              <a:lnSpc>
                <a:spcPct val="150000"/>
              </a:lnSpc>
              <a:spcBef>
                <a:spcPts val="1200"/>
              </a:spcBef>
              <a:spcAft>
                <a:spcPts val="0"/>
              </a:spcAft>
              <a:buNone/>
            </a:pPr>
            <a:r>
              <a:t/>
            </a:r>
            <a:endParaRPr sz="1800">
              <a:latin typeface="Times New Roman"/>
              <a:ea typeface="Times New Roman"/>
              <a:cs typeface="Times New Roman"/>
              <a:sym typeface="Times New Roman"/>
            </a:endParaRPr>
          </a:p>
          <a:p>
            <a:pPr indent="0" lvl="0" marL="0" rtl="0" algn="just">
              <a:lnSpc>
                <a:spcPct val="150000"/>
              </a:lnSpc>
              <a:spcBef>
                <a:spcPts val="1200"/>
              </a:spcBef>
              <a:spcAft>
                <a:spcPts val="1200"/>
              </a:spcAft>
              <a:buNone/>
            </a:pPr>
            <a:r>
              <a:t/>
            </a:r>
            <a:endParaRPr sz="1800">
              <a:latin typeface="Times New Roman"/>
              <a:ea typeface="Times New Roman"/>
              <a:cs typeface="Times New Roman"/>
              <a:sym typeface="Times New Roman"/>
            </a:endParaRPr>
          </a:p>
        </p:txBody>
      </p:sp>
      <p:sp>
        <p:nvSpPr>
          <p:cNvPr id="246" name="Google Shape;246;p25"/>
          <p:cNvSpPr txBox="1"/>
          <p:nvPr>
            <p:ph idx="2" type="body"/>
          </p:nvPr>
        </p:nvSpPr>
        <p:spPr>
          <a:xfrm>
            <a:off x="0" y="172250"/>
            <a:ext cx="6711600" cy="1143000"/>
          </a:xfrm>
          <a:prstGeom prst="rect">
            <a:avLst/>
          </a:prstGeom>
        </p:spPr>
        <p:txBody>
          <a:bodyPr anchorCtr="0" anchor="ctr" bIns="45700" lIns="91425" spcFirstLastPara="1" rIns="91425" wrap="square" tIns="45700">
            <a:normAutofit/>
          </a:bodyPr>
          <a:lstStyle/>
          <a:p>
            <a:pPr indent="0" lvl="0" marL="0" rtl="0" algn="just">
              <a:lnSpc>
                <a:spcPct val="70000"/>
              </a:lnSpc>
              <a:spcBef>
                <a:spcPts val="0"/>
              </a:spcBef>
              <a:spcAft>
                <a:spcPts val="0"/>
              </a:spcAft>
              <a:buNone/>
            </a:pPr>
            <a:r>
              <a:rPr lang="en-IN" sz="2840"/>
              <a:t>Examination through Lens of Gender</a:t>
            </a:r>
            <a:endParaRPr sz="3100">
              <a:latin typeface="Times New Roman"/>
              <a:ea typeface="Times New Roman"/>
              <a:cs typeface="Times New Roman"/>
              <a:sym typeface="Times New Roman"/>
            </a:endParaRPr>
          </a:p>
        </p:txBody>
      </p:sp>
      <p:pic>
        <p:nvPicPr>
          <p:cNvPr descr="Chart" id="247" name="Google Shape;247;p25"/>
          <p:cNvPicPr preferRelativeResize="0"/>
          <p:nvPr/>
        </p:nvPicPr>
        <p:blipFill rotWithShape="1">
          <a:blip r:embed="rId3">
            <a:alphaModFix/>
          </a:blip>
          <a:srcRect b="7475" l="-2349" r="8759" t="0"/>
          <a:stretch/>
        </p:blipFill>
        <p:spPr>
          <a:xfrm>
            <a:off x="0" y="1372825"/>
            <a:ext cx="4342325" cy="2978725"/>
          </a:xfrm>
          <a:prstGeom prst="rect">
            <a:avLst/>
          </a:prstGeom>
          <a:noFill/>
          <a:ln>
            <a:noFill/>
          </a:ln>
        </p:spPr>
      </p:pic>
      <p:pic>
        <p:nvPicPr>
          <p:cNvPr descr="Chart" id="248" name="Google Shape;248;p25"/>
          <p:cNvPicPr preferRelativeResize="0"/>
          <p:nvPr/>
        </p:nvPicPr>
        <p:blipFill rotWithShape="1">
          <a:blip r:embed="rId4">
            <a:alphaModFix/>
          </a:blip>
          <a:srcRect b="0" l="0" r="0" t="0"/>
          <a:stretch/>
        </p:blipFill>
        <p:spPr>
          <a:xfrm>
            <a:off x="4442675" y="1379175"/>
            <a:ext cx="4649901" cy="3165250"/>
          </a:xfrm>
          <a:prstGeom prst="rect">
            <a:avLst/>
          </a:prstGeom>
          <a:noFill/>
          <a:ln>
            <a:noFill/>
          </a:ln>
        </p:spPr>
      </p:pic>
      <p:sp>
        <p:nvSpPr>
          <p:cNvPr id="249" name="Google Shape;249;p25"/>
          <p:cNvSpPr txBox="1"/>
          <p:nvPr/>
        </p:nvSpPr>
        <p:spPr>
          <a:xfrm>
            <a:off x="0" y="4608375"/>
            <a:ext cx="9023700" cy="1845600"/>
          </a:xfrm>
          <a:prstGeom prst="rect">
            <a:avLst/>
          </a:prstGeom>
          <a:noFill/>
          <a:ln>
            <a:noFill/>
          </a:ln>
        </p:spPr>
        <p:txBody>
          <a:bodyPr anchorCtr="0" anchor="t" bIns="91425" lIns="91425" spcFirstLastPara="1" rIns="91425" wrap="square" tIns="91425">
            <a:noAutofit/>
          </a:bodyPr>
          <a:lstStyle/>
          <a:p>
            <a:pPr indent="-330200" lvl="0" marL="457200" rtl="0" algn="just">
              <a:lnSpc>
                <a:spcPct val="150000"/>
              </a:lnSpc>
              <a:spcBef>
                <a:spcPts val="1200"/>
              </a:spcBef>
              <a:spcAft>
                <a:spcPts val="0"/>
              </a:spcAft>
              <a:buClr>
                <a:schemeClr val="dk1"/>
              </a:buClr>
              <a:buSzPts val="1600"/>
              <a:buChar char="●"/>
            </a:pPr>
            <a:r>
              <a:rPr lang="en-IN" sz="1600">
                <a:solidFill>
                  <a:schemeClr val="dk1"/>
                </a:solidFill>
              </a:rPr>
              <a:t>Female graduates consistently faced higher unemployment rates than their male counterparts in all observed years. This highlights the ongoing gender inequality in employment opportunities for graduates, emphasizing the urgent need for targeted policies to support women's transition from education to the workforce.</a:t>
            </a:r>
            <a:endParaRPr sz="1600">
              <a:solidFill>
                <a:schemeClr val="dk1"/>
              </a:solidFill>
            </a:endParaRPr>
          </a:p>
          <a:p>
            <a:pPr indent="0" lvl="0" marL="0" rtl="0" algn="l">
              <a:spcBef>
                <a:spcPts val="1200"/>
              </a:spcBef>
              <a:spcAft>
                <a:spcPts val="0"/>
              </a:spcAft>
              <a:buNone/>
            </a:pPr>
            <a:r>
              <a:t/>
            </a:r>
            <a:endParaRPr sz="16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6"/>
          <p:cNvSpPr txBox="1"/>
          <p:nvPr>
            <p:ph idx="1" type="body"/>
          </p:nvPr>
        </p:nvSpPr>
        <p:spPr>
          <a:xfrm>
            <a:off x="304800" y="1493837"/>
            <a:ext cx="8229600" cy="4526100"/>
          </a:xfrm>
          <a:prstGeom prst="rect">
            <a:avLst/>
          </a:prstGeom>
        </p:spPr>
        <p:txBody>
          <a:bodyPr anchorCtr="0" anchor="t" bIns="45700" lIns="91425" spcFirstLastPara="1" rIns="91425" wrap="square" tIns="45700">
            <a:noAutofit/>
          </a:bodyPr>
          <a:lstStyle/>
          <a:p>
            <a:pPr indent="-323850" lvl="0" marL="457200" rtl="0" algn="just">
              <a:lnSpc>
                <a:spcPct val="150000"/>
              </a:lnSpc>
              <a:spcBef>
                <a:spcPts val="1200"/>
              </a:spcBef>
              <a:spcAft>
                <a:spcPts val="0"/>
              </a:spcAft>
              <a:buSzPts val="1500"/>
              <a:buChar char="●"/>
            </a:pPr>
            <a:r>
              <a:rPr lang="en-IN" sz="1500"/>
              <a:t>While the overall unemployment rates have declined significantly in recent years, historically marginalized communities such as STs and SCs continue to face higher rates compared to the general category. The sharp rise in 2017–18 serves as a reminder of the vulnerability of these groups during times of economic stress.</a:t>
            </a:r>
            <a:endParaRPr sz="1500"/>
          </a:p>
        </p:txBody>
      </p:sp>
      <p:sp>
        <p:nvSpPr>
          <p:cNvPr id="256" name="Google Shape;256;p26"/>
          <p:cNvSpPr txBox="1"/>
          <p:nvPr>
            <p:ph idx="2" type="body"/>
          </p:nvPr>
        </p:nvSpPr>
        <p:spPr>
          <a:xfrm>
            <a:off x="0" y="392700"/>
            <a:ext cx="6324600" cy="833400"/>
          </a:xfrm>
          <a:prstGeom prst="rect">
            <a:avLst/>
          </a:prstGeom>
        </p:spPr>
        <p:txBody>
          <a:bodyPr anchorCtr="0" anchor="ctr" bIns="45700" lIns="91425" spcFirstLastPara="1" rIns="91425" wrap="square" tIns="45700">
            <a:normAutofit/>
          </a:bodyPr>
          <a:lstStyle/>
          <a:p>
            <a:pPr indent="0" lvl="0" marL="0" rtl="0" algn="just">
              <a:lnSpc>
                <a:spcPct val="70000"/>
              </a:lnSpc>
              <a:spcBef>
                <a:spcPts val="0"/>
              </a:spcBef>
              <a:spcAft>
                <a:spcPts val="0"/>
              </a:spcAft>
              <a:buNone/>
            </a:pPr>
            <a:r>
              <a:rPr lang="en-IN" sz="2840"/>
              <a:t>Examination through Lens of Caste</a:t>
            </a:r>
            <a:endParaRPr sz="3100">
              <a:latin typeface="Times New Roman"/>
              <a:ea typeface="Times New Roman"/>
              <a:cs typeface="Times New Roman"/>
              <a:sym typeface="Times New Roman"/>
            </a:endParaRPr>
          </a:p>
        </p:txBody>
      </p:sp>
      <p:pic>
        <p:nvPicPr>
          <p:cNvPr descr="Chart" id="257" name="Google Shape;257;p26"/>
          <p:cNvPicPr preferRelativeResize="0"/>
          <p:nvPr/>
        </p:nvPicPr>
        <p:blipFill>
          <a:blip r:embed="rId3">
            <a:alphaModFix/>
          </a:blip>
          <a:stretch>
            <a:fillRect/>
          </a:stretch>
        </p:blipFill>
        <p:spPr>
          <a:xfrm>
            <a:off x="3200400" y="2914850"/>
            <a:ext cx="5943600" cy="3667125"/>
          </a:xfrm>
          <a:prstGeom prst="rect">
            <a:avLst/>
          </a:prstGeom>
          <a:noFill/>
          <a:ln>
            <a:noFill/>
          </a:ln>
        </p:spPr>
      </p:pic>
      <p:sp>
        <p:nvSpPr>
          <p:cNvPr id="258" name="Google Shape;258;p26"/>
          <p:cNvSpPr txBox="1"/>
          <p:nvPr/>
        </p:nvSpPr>
        <p:spPr>
          <a:xfrm>
            <a:off x="222750" y="3046250"/>
            <a:ext cx="3085800" cy="3383400"/>
          </a:xfrm>
          <a:prstGeom prst="rect">
            <a:avLst/>
          </a:prstGeom>
          <a:noFill/>
          <a:ln>
            <a:noFill/>
          </a:ln>
        </p:spPr>
        <p:txBody>
          <a:bodyPr anchorCtr="0" anchor="t" bIns="91425" lIns="91425" spcFirstLastPara="1" rIns="91425" wrap="square" tIns="91425">
            <a:noAutofit/>
          </a:bodyPr>
          <a:lstStyle/>
          <a:p>
            <a:pPr indent="-323850" lvl="0" marL="457200" rtl="0" algn="just">
              <a:lnSpc>
                <a:spcPct val="150000"/>
              </a:lnSpc>
              <a:spcBef>
                <a:spcPts val="1200"/>
              </a:spcBef>
              <a:spcAft>
                <a:spcPts val="0"/>
              </a:spcAft>
              <a:buClr>
                <a:schemeClr val="dk1"/>
              </a:buClr>
              <a:buSzPts val="1500"/>
              <a:buChar char="●"/>
            </a:pPr>
            <a:r>
              <a:rPr lang="en-IN" sz="1500">
                <a:solidFill>
                  <a:schemeClr val="dk1"/>
                </a:solidFill>
              </a:rPr>
              <a:t>The data underscores the need for targeted interventions, inclusive policy-making, and equitable opportunities in education and employment to bridge the gap and ensure fair access to livelihoods for all social groups.</a:t>
            </a:r>
            <a:endParaRPr sz="1500">
              <a:solidFill>
                <a:schemeClr val="dk1"/>
              </a:solidFill>
            </a:endParaRPr>
          </a:p>
          <a:p>
            <a:pPr indent="0" lvl="0" marL="457200" rtl="0" algn="l">
              <a:spcBef>
                <a:spcPts val="1200"/>
              </a:spcBef>
              <a:spcAft>
                <a:spcPts val="0"/>
              </a:spcAft>
              <a:buNone/>
            </a:pPr>
            <a:r>
              <a:t/>
            </a:r>
            <a:endParaRPr sz="15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7"/>
          <p:cNvSpPr txBox="1"/>
          <p:nvPr>
            <p:ph idx="1" type="body"/>
          </p:nvPr>
        </p:nvSpPr>
        <p:spPr>
          <a:xfrm>
            <a:off x="304800" y="1493837"/>
            <a:ext cx="8229600" cy="4526100"/>
          </a:xfrm>
          <a:prstGeom prst="rect">
            <a:avLst/>
          </a:prstGeom>
        </p:spPr>
        <p:txBody>
          <a:bodyPr anchorCtr="0" anchor="t" bIns="45700" lIns="91425" spcFirstLastPara="1" rIns="91425" wrap="square" tIns="45700">
            <a:noAutofit/>
          </a:bodyPr>
          <a:lstStyle/>
          <a:p>
            <a:pPr indent="0" lvl="0" marL="0" rtl="0" algn="just">
              <a:lnSpc>
                <a:spcPct val="150000"/>
              </a:lnSpc>
              <a:spcBef>
                <a:spcPts val="0"/>
              </a:spcBef>
              <a:spcAft>
                <a:spcPts val="0"/>
              </a:spcAft>
              <a:buNone/>
            </a:pPr>
            <a:r>
              <a:rPr lang="en-IN" sz="1800">
                <a:latin typeface="Times New Roman"/>
                <a:ea typeface="Times New Roman"/>
                <a:cs typeface="Times New Roman"/>
                <a:sym typeface="Times New Roman"/>
              </a:rPr>
              <a:t> </a:t>
            </a:r>
            <a:r>
              <a:rPr lang="en-IN" sz="1800"/>
              <a:t>It refers to the percentage of the working-age population that is employed.</a:t>
            </a:r>
            <a:endParaRPr sz="1800"/>
          </a:p>
          <a:p>
            <a:pPr indent="0" lvl="0" marL="0" rtl="0" algn="ctr">
              <a:lnSpc>
                <a:spcPct val="150000"/>
              </a:lnSpc>
              <a:spcBef>
                <a:spcPts val="0"/>
              </a:spcBef>
              <a:spcAft>
                <a:spcPts val="0"/>
              </a:spcAft>
              <a:buClr>
                <a:schemeClr val="dk1"/>
              </a:buClr>
              <a:buSzPts val="1100"/>
              <a:buFont typeface="Arial"/>
              <a:buNone/>
            </a:pPr>
            <a:r>
              <a:rPr b="1" i="1" lang="en-IN" sz="1800">
                <a:latin typeface="Calibri"/>
                <a:ea typeface="Calibri"/>
                <a:cs typeface="Calibri"/>
                <a:sym typeface="Calibri"/>
              </a:rPr>
              <a:t>WFPR = ((Total Employed )/Total Population) *100</a:t>
            </a:r>
            <a:endParaRPr b="1" i="1" sz="1800">
              <a:latin typeface="Calibri"/>
              <a:ea typeface="Calibri"/>
              <a:cs typeface="Calibri"/>
              <a:sym typeface="Calibri"/>
            </a:endParaRPr>
          </a:p>
          <a:p>
            <a:pPr indent="0" lvl="0" marL="0" rtl="0" algn="l">
              <a:spcBef>
                <a:spcPts val="480"/>
              </a:spcBef>
              <a:spcAft>
                <a:spcPts val="0"/>
              </a:spcAft>
              <a:buNone/>
            </a:pPr>
            <a:r>
              <a:t/>
            </a:r>
            <a:endParaRPr/>
          </a:p>
        </p:txBody>
      </p:sp>
      <p:sp>
        <p:nvSpPr>
          <p:cNvPr id="265" name="Google Shape;265;p27"/>
          <p:cNvSpPr txBox="1"/>
          <p:nvPr>
            <p:ph idx="2" type="body"/>
          </p:nvPr>
        </p:nvSpPr>
        <p:spPr>
          <a:xfrm>
            <a:off x="131900" y="529725"/>
            <a:ext cx="7033200" cy="775800"/>
          </a:xfrm>
          <a:prstGeom prst="rect">
            <a:avLst/>
          </a:prstGeom>
        </p:spPr>
        <p:txBody>
          <a:bodyPr anchorCtr="0" anchor="ctr" bIns="45700" lIns="91425" spcFirstLastPara="1" rIns="91425" wrap="square" tIns="45700">
            <a:noAutofit/>
          </a:bodyPr>
          <a:lstStyle/>
          <a:p>
            <a:pPr indent="0" lvl="0" marL="0" rtl="0" algn="just">
              <a:lnSpc>
                <a:spcPct val="150000"/>
              </a:lnSpc>
              <a:spcBef>
                <a:spcPts val="0"/>
              </a:spcBef>
              <a:spcAft>
                <a:spcPts val="0"/>
              </a:spcAft>
              <a:buClr>
                <a:schemeClr val="dk1"/>
              </a:buClr>
              <a:buSzPts val="1100"/>
              <a:buFont typeface="Arial"/>
              <a:buNone/>
            </a:pPr>
            <a:r>
              <a:rPr lang="en-IN" sz="2900"/>
              <a:t>Workforce Participation Rate (WFPR) </a:t>
            </a:r>
            <a:endParaRPr sz="3300"/>
          </a:p>
        </p:txBody>
      </p:sp>
      <p:pic>
        <p:nvPicPr>
          <p:cNvPr descr="Chart" id="266" name="Google Shape;266;p27"/>
          <p:cNvPicPr preferRelativeResize="0"/>
          <p:nvPr/>
        </p:nvPicPr>
        <p:blipFill>
          <a:blip r:embed="rId3">
            <a:alphaModFix/>
          </a:blip>
          <a:stretch>
            <a:fillRect/>
          </a:stretch>
        </p:blipFill>
        <p:spPr>
          <a:xfrm>
            <a:off x="765775" y="2286525"/>
            <a:ext cx="7193900" cy="3543300"/>
          </a:xfrm>
          <a:prstGeom prst="rect">
            <a:avLst/>
          </a:prstGeom>
          <a:noFill/>
          <a:ln>
            <a:noFill/>
          </a:ln>
        </p:spPr>
      </p:pic>
      <p:sp>
        <p:nvSpPr>
          <p:cNvPr id="267" name="Google Shape;267;p27"/>
          <p:cNvSpPr txBox="1"/>
          <p:nvPr/>
        </p:nvSpPr>
        <p:spPr>
          <a:xfrm>
            <a:off x="441050" y="6008475"/>
            <a:ext cx="8532900" cy="45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1800">
                <a:solidFill>
                  <a:schemeClr val="dk1"/>
                </a:solidFill>
              </a:rPr>
              <a:t>The detailed analysis on basis of gender, caste has been done in report.</a:t>
            </a:r>
            <a:endParaRPr sz="18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8"/>
          <p:cNvSpPr txBox="1"/>
          <p:nvPr>
            <p:ph idx="1" type="body"/>
          </p:nvPr>
        </p:nvSpPr>
        <p:spPr>
          <a:xfrm>
            <a:off x="304800" y="1493837"/>
            <a:ext cx="8229600" cy="4526100"/>
          </a:xfrm>
          <a:prstGeom prst="rect">
            <a:avLst/>
          </a:prstGeom>
        </p:spPr>
        <p:txBody>
          <a:bodyPr anchorCtr="0" anchor="t" bIns="45700" lIns="91425" spcFirstLastPara="1" rIns="91425" wrap="square" tIns="45700">
            <a:noAutofit/>
          </a:bodyPr>
          <a:lstStyle/>
          <a:p>
            <a:pPr indent="-330200" lvl="0" marL="457200" rtl="0" algn="just">
              <a:lnSpc>
                <a:spcPct val="150000"/>
              </a:lnSpc>
              <a:spcBef>
                <a:spcPts val="0"/>
              </a:spcBef>
              <a:spcAft>
                <a:spcPts val="0"/>
              </a:spcAft>
              <a:buSzPts val="1600"/>
              <a:buChar char="●"/>
            </a:pPr>
            <a:r>
              <a:rPr lang="en-IN" sz="1600">
                <a:highlight>
                  <a:srgbClr val="FFFFFF"/>
                </a:highlight>
              </a:rPr>
              <a:t>The swift growth of digital payment systems, online banking, and investment platforms has generated new employment opportunities in the finance sectors. Government programs such as Jan Dhan Yojana and UPI have stimulated job creation in rural and urban areas.</a:t>
            </a:r>
            <a:endParaRPr sz="1600">
              <a:highlight>
                <a:srgbClr val="FFFFFF"/>
              </a:highlight>
            </a:endParaRPr>
          </a:p>
          <a:p>
            <a:pPr indent="-330200" lvl="0" marL="457200" rtl="0" algn="just">
              <a:lnSpc>
                <a:spcPct val="150000"/>
              </a:lnSpc>
              <a:spcBef>
                <a:spcPts val="0"/>
              </a:spcBef>
              <a:spcAft>
                <a:spcPts val="0"/>
              </a:spcAft>
              <a:buSzPts val="1600"/>
              <a:buChar char="●"/>
            </a:pPr>
            <a:r>
              <a:rPr lang="en-IN" sz="1600"/>
              <a:t>Schemes like PMAY (Pradhan Mantri Awas Yojana) boosted construction-related employment.</a:t>
            </a:r>
            <a:endParaRPr sz="1600"/>
          </a:p>
          <a:p>
            <a:pPr indent="-330200" lvl="0" marL="457200" rtl="0" algn="just">
              <a:lnSpc>
                <a:spcPct val="150000"/>
              </a:lnSpc>
              <a:spcBef>
                <a:spcPts val="0"/>
              </a:spcBef>
              <a:spcAft>
                <a:spcPts val="0"/>
              </a:spcAft>
              <a:buSzPts val="1600"/>
              <a:buChar char="●"/>
            </a:pPr>
            <a:r>
              <a:rPr lang="en-IN" sz="1600"/>
              <a:t>Growth in Agri-Tech Startups &amp; Government Push for Sustainable Farming remarkably recovered sector of Agriculture in  year 2023-24.</a:t>
            </a:r>
            <a:endParaRPr sz="1600"/>
          </a:p>
          <a:p>
            <a:pPr indent="-330200" lvl="0" marL="457200" rtl="0" algn="just">
              <a:lnSpc>
                <a:spcPct val="150000"/>
              </a:lnSpc>
              <a:spcBef>
                <a:spcPts val="0"/>
              </a:spcBef>
              <a:spcAft>
                <a:spcPts val="0"/>
              </a:spcAft>
              <a:buSzPts val="1600"/>
              <a:buChar char="●"/>
            </a:pPr>
            <a:r>
              <a:rPr lang="en-IN" sz="1600"/>
              <a:t>The Public Administration Sector experienced a notable decrease.Major reasons are </a:t>
            </a:r>
            <a:r>
              <a:rPr lang="en-IN" sz="1600">
                <a:highlight>
                  <a:srgbClr val="FFFFFF"/>
                </a:highlight>
              </a:rPr>
              <a:t>Enhanced Opportunities in the Private Sector that provides superior salaries, adaptable work culture. </a:t>
            </a:r>
            <a:br>
              <a:rPr lang="en-IN" sz="1600"/>
            </a:br>
            <a:endParaRPr sz="1600">
              <a:highlight>
                <a:srgbClr val="FFFFFF"/>
              </a:highlight>
            </a:endParaRPr>
          </a:p>
          <a:p>
            <a:pPr indent="0" lvl="0" marL="457200" rtl="0" algn="just">
              <a:lnSpc>
                <a:spcPct val="150000"/>
              </a:lnSpc>
              <a:spcBef>
                <a:spcPts val="0"/>
              </a:spcBef>
              <a:spcAft>
                <a:spcPts val="0"/>
              </a:spcAft>
              <a:buNone/>
            </a:pPr>
            <a:r>
              <a:t/>
            </a:r>
            <a:endParaRPr sz="1200">
              <a:highlight>
                <a:srgbClr val="FFFFFF"/>
              </a:highlight>
              <a:latin typeface="Times New Roman"/>
              <a:ea typeface="Times New Roman"/>
              <a:cs typeface="Times New Roman"/>
              <a:sym typeface="Times New Roman"/>
            </a:endParaRPr>
          </a:p>
        </p:txBody>
      </p:sp>
      <p:sp>
        <p:nvSpPr>
          <p:cNvPr id="274" name="Google Shape;274;p28"/>
          <p:cNvSpPr txBox="1"/>
          <p:nvPr>
            <p:ph idx="2" type="body"/>
          </p:nvPr>
        </p:nvSpPr>
        <p:spPr>
          <a:xfrm>
            <a:off x="304800" y="152400"/>
            <a:ext cx="6324600" cy="1143000"/>
          </a:xfrm>
          <a:prstGeom prst="rect">
            <a:avLst/>
          </a:prstGeom>
        </p:spPr>
        <p:txBody>
          <a:bodyPr anchorCtr="0" anchor="ctr" bIns="45700" lIns="91425" spcFirstLastPara="1" rIns="91425" wrap="square" tIns="45700">
            <a:noAutofit/>
          </a:bodyPr>
          <a:lstStyle/>
          <a:p>
            <a:pPr indent="0" lvl="0" marL="0" rtl="0" algn="l">
              <a:lnSpc>
                <a:spcPct val="150000"/>
              </a:lnSpc>
              <a:spcBef>
                <a:spcPts val="1200"/>
              </a:spcBef>
              <a:spcAft>
                <a:spcPts val="1200"/>
              </a:spcAft>
              <a:buNone/>
            </a:pPr>
            <a:r>
              <a:rPr lang="en-IN" sz="2800"/>
              <a:t>Sector-wise Employment Statistics for Graduates</a:t>
            </a:r>
            <a:endParaRPr sz="2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9"/>
          <p:cNvSpPr txBox="1"/>
          <p:nvPr>
            <p:ph idx="2" type="body"/>
          </p:nvPr>
        </p:nvSpPr>
        <p:spPr>
          <a:xfrm>
            <a:off x="304800" y="152400"/>
            <a:ext cx="6324600" cy="1143000"/>
          </a:xfrm>
          <a:prstGeom prst="rect">
            <a:avLst/>
          </a:prstGeom>
          <a:noFill/>
          <a:ln>
            <a:noFill/>
          </a:ln>
        </p:spPr>
        <p:txBody>
          <a:bodyPr anchorCtr="0" anchor="ctr" bIns="45700" lIns="91425" spcFirstLastPara="1" rIns="91425" wrap="square" tIns="45700">
            <a:noAutofit/>
          </a:bodyPr>
          <a:lstStyle/>
          <a:p>
            <a:pPr indent="0" lvl="0" marL="0" rtl="0" algn="l">
              <a:lnSpc>
                <a:spcPct val="150000"/>
              </a:lnSpc>
              <a:spcBef>
                <a:spcPts val="1200"/>
              </a:spcBef>
              <a:spcAft>
                <a:spcPts val="0"/>
              </a:spcAft>
              <a:buClr>
                <a:schemeClr val="dk1"/>
              </a:buClr>
              <a:buSzPts val="1100"/>
              <a:buNone/>
            </a:pPr>
            <a:r>
              <a:t/>
            </a:r>
            <a:endParaRPr sz="2800"/>
          </a:p>
          <a:p>
            <a:pPr indent="0" lvl="0" marL="0" rtl="0" algn="l">
              <a:lnSpc>
                <a:spcPct val="150000"/>
              </a:lnSpc>
              <a:spcBef>
                <a:spcPts val="1200"/>
              </a:spcBef>
              <a:spcAft>
                <a:spcPts val="0"/>
              </a:spcAft>
              <a:buClr>
                <a:schemeClr val="dk1"/>
              </a:buClr>
              <a:buSzPts val="1100"/>
              <a:buFont typeface="Arial"/>
              <a:buNone/>
            </a:pPr>
            <a:r>
              <a:rPr lang="en-IN" sz="2800"/>
              <a:t>Distribution of Graduates Employed in Different Sectors </a:t>
            </a:r>
            <a:endParaRPr sz="2800"/>
          </a:p>
          <a:p>
            <a:pPr indent="-228600" lvl="0" marL="457200" rtl="0" algn="l">
              <a:lnSpc>
                <a:spcPct val="100000"/>
              </a:lnSpc>
              <a:spcBef>
                <a:spcPts val="1200"/>
              </a:spcBef>
              <a:spcAft>
                <a:spcPts val="0"/>
              </a:spcAft>
              <a:buClr>
                <a:schemeClr val="dk1"/>
              </a:buClr>
              <a:buSzPts val="4645"/>
              <a:buNone/>
            </a:pPr>
            <a:r>
              <a:t/>
            </a:r>
            <a:endParaRPr sz="2800"/>
          </a:p>
        </p:txBody>
      </p:sp>
      <p:pic>
        <p:nvPicPr>
          <p:cNvPr descr="Chart" id="280" name="Google Shape;280;p29"/>
          <p:cNvPicPr preferRelativeResize="0"/>
          <p:nvPr/>
        </p:nvPicPr>
        <p:blipFill rotWithShape="1">
          <a:blip r:embed="rId3">
            <a:alphaModFix/>
          </a:blip>
          <a:srcRect b="0" l="0" r="0" t="0"/>
          <a:stretch/>
        </p:blipFill>
        <p:spPr>
          <a:xfrm>
            <a:off x="0" y="1656350"/>
            <a:ext cx="4572000" cy="4151025"/>
          </a:xfrm>
          <a:prstGeom prst="rect">
            <a:avLst/>
          </a:prstGeom>
          <a:noFill/>
          <a:ln>
            <a:noFill/>
          </a:ln>
        </p:spPr>
      </p:pic>
      <p:pic>
        <p:nvPicPr>
          <p:cNvPr id="281" name="Google Shape;281;p29" title="Chart"/>
          <p:cNvPicPr preferRelativeResize="0"/>
          <p:nvPr/>
        </p:nvPicPr>
        <p:blipFill>
          <a:blip r:embed="rId4">
            <a:alphaModFix/>
          </a:blip>
          <a:stretch>
            <a:fillRect/>
          </a:stretch>
        </p:blipFill>
        <p:spPr>
          <a:xfrm>
            <a:off x="4472925" y="1613013"/>
            <a:ext cx="4629901" cy="4237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0"/>
          <p:cNvSpPr txBox="1"/>
          <p:nvPr>
            <p:ph idx="2" type="body"/>
          </p:nvPr>
        </p:nvSpPr>
        <p:spPr>
          <a:xfrm>
            <a:off x="76600" y="380600"/>
            <a:ext cx="6324600" cy="1143000"/>
          </a:xfrm>
          <a:prstGeom prst="rect">
            <a:avLst/>
          </a:prstGeom>
          <a:noFill/>
          <a:ln>
            <a:noFill/>
          </a:ln>
        </p:spPr>
        <p:txBody>
          <a:bodyPr anchorCtr="0" anchor="ctr" bIns="45700" lIns="91425" spcFirstLastPara="1" rIns="91425" wrap="square" tIns="45700">
            <a:noAutofit/>
          </a:bodyPr>
          <a:lstStyle/>
          <a:p>
            <a:pPr indent="0" lvl="0" marL="0" rtl="0" algn="l">
              <a:lnSpc>
                <a:spcPct val="150000"/>
              </a:lnSpc>
              <a:spcBef>
                <a:spcPts val="1200"/>
              </a:spcBef>
              <a:spcAft>
                <a:spcPts val="0"/>
              </a:spcAft>
              <a:buClr>
                <a:schemeClr val="dk1"/>
              </a:buClr>
              <a:buSzPts val="1100"/>
              <a:buFont typeface="Arial"/>
              <a:buNone/>
            </a:pPr>
            <a:r>
              <a:t/>
            </a:r>
            <a:endParaRPr sz="2800"/>
          </a:p>
          <a:p>
            <a:pPr indent="0" lvl="0" marL="0" rtl="0" algn="l">
              <a:lnSpc>
                <a:spcPct val="150000"/>
              </a:lnSpc>
              <a:spcBef>
                <a:spcPts val="1200"/>
              </a:spcBef>
              <a:spcAft>
                <a:spcPts val="0"/>
              </a:spcAft>
              <a:buClr>
                <a:schemeClr val="dk1"/>
              </a:buClr>
              <a:buSzPts val="1100"/>
              <a:buFont typeface="Arial"/>
              <a:buNone/>
            </a:pPr>
            <a:r>
              <a:rPr lang="en-IN" sz="2800"/>
              <a:t>Distribution of Graduates Employed in Different Sectors </a:t>
            </a:r>
            <a:endParaRPr sz="2800"/>
          </a:p>
          <a:p>
            <a:pPr indent="-228600" lvl="0" marL="457200" rtl="0" algn="l">
              <a:spcBef>
                <a:spcPts val="1200"/>
              </a:spcBef>
              <a:spcAft>
                <a:spcPts val="0"/>
              </a:spcAft>
              <a:buClr>
                <a:schemeClr val="dk1"/>
              </a:buClr>
              <a:buSzPts val="4645"/>
              <a:buNone/>
            </a:pPr>
            <a:r>
              <a:t/>
            </a:r>
            <a:endParaRPr sz="2800"/>
          </a:p>
          <a:p>
            <a:pPr indent="-228600" lvl="0" marL="457200" rtl="0" algn="l">
              <a:lnSpc>
                <a:spcPct val="100000"/>
              </a:lnSpc>
              <a:spcBef>
                <a:spcPts val="0"/>
              </a:spcBef>
              <a:spcAft>
                <a:spcPts val="0"/>
              </a:spcAft>
              <a:buClr>
                <a:schemeClr val="dk1"/>
              </a:buClr>
              <a:buSzPts val="4645"/>
              <a:buFont typeface="Arial"/>
              <a:buNone/>
            </a:pPr>
            <a:r>
              <a:t/>
            </a:r>
            <a:endParaRPr sz="2800"/>
          </a:p>
        </p:txBody>
      </p:sp>
      <p:pic>
        <p:nvPicPr>
          <p:cNvPr id="287" name="Google Shape;287;p30" title="Chart"/>
          <p:cNvPicPr preferRelativeResize="0"/>
          <p:nvPr/>
        </p:nvPicPr>
        <p:blipFill>
          <a:blip r:embed="rId3">
            <a:alphaModFix/>
          </a:blip>
          <a:stretch>
            <a:fillRect/>
          </a:stretch>
        </p:blipFill>
        <p:spPr>
          <a:xfrm>
            <a:off x="0" y="1689250"/>
            <a:ext cx="4572000" cy="4599575"/>
          </a:xfrm>
          <a:prstGeom prst="rect">
            <a:avLst/>
          </a:prstGeom>
          <a:noFill/>
          <a:ln>
            <a:noFill/>
          </a:ln>
        </p:spPr>
      </p:pic>
      <p:pic>
        <p:nvPicPr>
          <p:cNvPr descr="Chart" id="288" name="Google Shape;288;p30"/>
          <p:cNvPicPr preferRelativeResize="0"/>
          <p:nvPr/>
        </p:nvPicPr>
        <p:blipFill>
          <a:blip r:embed="rId4">
            <a:alphaModFix/>
          </a:blip>
          <a:stretch>
            <a:fillRect/>
          </a:stretch>
        </p:blipFill>
        <p:spPr>
          <a:xfrm>
            <a:off x="4479250" y="1689250"/>
            <a:ext cx="4664750" cy="4517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1"/>
          <p:cNvSpPr txBox="1"/>
          <p:nvPr>
            <p:ph idx="2" type="body"/>
          </p:nvPr>
        </p:nvSpPr>
        <p:spPr>
          <a:xfrm>
            <a:off x="251520" y="-99392"/>
            <a:ext cx="6556200" cy="1512300"/>
          </a:xfrm>
          <a:prstGeom prst="rect">
            <a:avLst/>
          </a:prstGeom>
          <a:noFill/>
          <a:ln>
            <a:noFill/>
          </a:ln>
        </p:spPr>
        <p:txBody>
          <a:bodyPr anchorCtr="0" anchor="ctr" bIns="45700" lIns="91425" spcFirstLastPara="1" rIns="91425" wrap="square" tIns="45700">
            <a:noAutofit/>
          </a:bodyPr>
          <a:lstStyle/>
          <a:p>
            <a:pPr indent="0" lvl="0" marL="0" rtl="0" algn="l">
              <a:lnSpc>
                <a:spcPct val="128571"/>
              </a:lnSpc>
              <a:spcBef>
                <a:spcPts val="0"/>
              </a:spcBef>
              <a:spcAft>
                <a:spcPts val="0"/>
              </a:spcAft>
              <a:buClr>
                <a:schemeClr val="dk1"/>
              </a:buClr>
              <a:buSzPts val="2800"/>
              <a:buNone/>
            </a:pPr>
            <a:r>
              <a:rPr lang="en-IN" sz="3200"/>
              <a:t>CONCLUSION</a:t>
            </a:r>
            <a:endParaRPr sz="3200"/>
          </a:p>
        </p:txBody>
      </p:sp>
      <p:sp>
        <p:nvSpPr>
          <p:cNvPr id="294" name="Google Shape;294;p31"/>
          <p:cNvSpPr txBox="1"/>
          <p:nvPr/>
        </p:nvSpPr>
        <p:spPr>
          <a:xfrm>
            <a:off x="384425" y="1626425"/>
            <a:ext cx="8100000" cy="4125000"/>
          </a:xfrm>
          <a:prstGeom prst="rect">
            <a:avLst/>
          </a:prstGeom>
          <a:noFill/>
          <a:ln>
            <a:noFill/>
          </a:ln>
        </p:spPr>
        <p:txBody>
          <a:bodyPr anchorCtr="0" anchor="t" bIns="91425" lIns="91425" spcFirstLastPara="1" rIns="91425" wrap="square" tIns="91425">
            <a:spAutoFit/>
          </a:bodyPr>
          <a:lstStyle/>
          <a:p>
            <a:pPr indent="-330200" lvl="0" marL="457200" rtl="0" algn="just">
              <a:lnSpc>
                <a:spcPct val="150000"/>
              </a:lnSpc>
              <a:spcBef>
                <a:spcPts val="0"/>
              </a:spcBef>
              <a:spcAft>
                <a:spcPts val="0"/>
              </a:spcAft>
              <a:buClr>
                <a:schemeClr val="dk1"/>
              </a:buClr>
              <a:buSzPts val="1600"/>
              <a:buChar char="●"/>
            </a:pPr>
            <a:r>
              <a:rPr lang="en-IN" sz="1600">
                <a:solidFill>
                  <a:schemeClr val="dk1"/>
                </a:solidFill>
              </a:rPr>
              <a:t>The examination of India's graduate unemployment data demonstrates how complicated and constant this issue is. </a:t>
            </a:r>
            <a:endParaRPr sz="1600">
              <a:solidFill>
                <a:schemeClr val="dk1"/>
              </a:solidFill>
            </a:endParaRPr>
          </a:p>
          <a:p>
            <a:pPr indent="-330200" lvl="0" marL="457200" rtl="0" algn="just">
              <a:lnSpc>
                <a:spcPct val="150000"/>
              </a:lnSpc>
              <a:spcBef>
                <a:spcPts val="0"/>
              </a:spcBef>
              <a:spcAft>
                <a:spcPts val="0"/>
              </a:spcAft>
              <a:buClr>
                <a:schemeClr val="dk1"/>
              </a:buClr>
              <a:buSzPts val="1600"/>
              <a:buChar char="●"/>
            </a:pPr>
            <a:r>
              <a:rPr lang="en-IN" sz="1600">
                <a:solidFill>
                  <a:schemeClr val="dk1"/>
                </a:solidFill>
              </a:rPr>
              <a:t>The differences in regional economies, the availability of quality jobs, the growth of manufacturing and service industries, the migration of graduates from other parts of the country and the religion and caste differences all play a significant role in shaping regional disparities.</a:t>
            </a:r>
            <a:endParaRPr sz="1600">
              <a:solidFill>
                <a:schemeClr val="dk1"/>
              </a:solidFill>
            </a:endParaRPr>
          </a:p>
          <a:p>
            <a:pPr indent="-330200" lvl="0" marL="457200" rtl="0" algn="just">
              <a:lnSpc>
                <a:spcPct val="150000"/>
              </a:lnSpc>
              <a:spcBef>
                <a:spcPts val="0"/>
              </a:spcBef>
              <a:spcAft>
                <a:spcPts val="0"/>
              </a:spcAft>
              <a:buClr>
                <a:schemeClr val="dk1"/>
              </a:buClr>
              <a:buSzPts val="1600"/>
              <a:buChar char="●"/>
            </a:pPr>
            <a:r>
              <a:rPr lang="en-IN" sz="1600">
                <a:solidFill>
                  <a:schemeClr val="dk1"/>
                </a:solidFill>
              </a:rPr>
              <a:t>For India to harness its demographic dividend to its maximum potential, a tailored, region-specific approach is essential. </a:t>
            </a:r>
            <a:endParaRPr sz="1600">
              <a:solidFill>
                <a:schemeClr val="dk1"/>
              </a:solidFill>
            </a:endParaRPr>
          </a:p>
          <a:p>
            <a:pPr indent="-330200" lvl="0" marL="457200" rtl="0" algn="just">
              <a:lnSpc>
                <a:spcPct val="150000"/>
              </a:lnSpc>
              <a:spcBef>
                <a:spcPts val="0"/>
              </a:spcBef>
              <a:spcAft>
                <a:spcPts val="0"/>
              </a:spcAft>
              <a:buClr>
                <a:schemeClr val="dk1"/>
              </a:buClr>
              <a:buSzPts val="1600"/>
              <a:buChar char="●"/>
            </a:pPr>
            <a:r>
              <a:rPr lang="en-IN" sz="1600">
                <a:solidFill>
                  <a:schemeClr val="dk1"/>
                </a:solidFill>
              </a:rPr>
              <a:t>This strategy should focus on encouraging entrepreneurship, enhancing skill development opportunities, and supporting the growth of high-potential industries in each state and union territory. </a:t>
            </a:r>
            <a:endParaRPr sz="16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4"/>
          <p:cNvSpPr txBox="1"/>
          <p:nvPr>
            <p:ph idx="1" type="body"/>
          </p:nvPr>
        </p:nvSpPr>
        <p:spPr>
          <a:xfrm>
            <a:off x="304800" y="1493837"/>
            <a:ext cx="8229600" cy="4526100"/>
          </a:xfrm>
          <a:prstGeom prst="rect">
            <a:avLst/>
          </a:prstGeom>
        </p:spPr>
        <p:txBody>
          <a:bodyPr anchorCtr="0" anchor="t" bIns="45700" lIns="91425" spcFirstLastPara="1" rIns="91425" wrap="square" tIns="45700">
            <a:noAutofit/>
          </a:bodyPr>
          <a:lstStyle/>
          <a:p>
            <a:pPr indent="-342900" lvl="0" marL="457200" rtl="0" algn="just">
              <a:lnSpc>
                <a:spcPct val="115000"/>
              </a:lnSpc>
              <a:spcBef>
                <a:spcPts val="480"/>
              </a:spcBef>
              <a:spcAft>
                <a:spcPts val="0"/>
              </a:spcAft>
              <a:buSzPts val="1800"/>
              <a:buChar char="●"/>
            </a:pPr>
            <a:r>
              <a:rPr lang="en-IN" sz="1800"/>
              <a:t>This report covers the recent trends of unemployment in india and the major factors contributing to it.</a:t>
            </a:r>
            <a:endParaRPr sz="1800"/>
          </a:p>
          <a:p>
            <a:pPr indent="-342900" lvl="0" marL="457200" rtl="0" algn="just">
              <a:lnSpc>
                <a:spcPct val="115000"/>
              </a:lnSpc>
              <a:spcBef>
                <a:spcPts val="0"/>
              </a:spcBef>
              <a:spcAft>
                <a:spcPts val="0"/>
              </a:spcAft>
              <a:buSzPts val="1800"/>
              <a:buChar char="●"/>
            </a:pPr>
            <a:r>
              <a:rPr lang="en-IN" sz="1800"/>
              <a:t>In this report we have also done detailed analysis on graduates of India using </a:t>
            </a:r>
            <a:r>
              <a:rPr b="1" lang="en-IN" sz="1800"/>
              <a:t>Unemployment Rate, Labour Force Participation Rate , Work force Participation rate.</a:t>
            </a:r>
            <a:endParaRPr b="1" sz="1800"/>
          </a:p>
          <a:p>
            <a:pPr indent="-342900" lvl="0" marL="457200" rtl="0" algn="just">
              <a:lnSpc>
                <a:spcPct val="115000"/>
              </a:lnSpc>
              <a:spcBef>
                <a:spcPts val="0"/>
              </a:spcBef>
              <a:spcAft>
                <a:spcPts val="0"/>
              </a:spcAft>
              <a:buSzPts val="1800"/>
              <a:buChar char="●"/>
            </a:pPr>
            <a:r>
              <a:rPr lang="en-IN" sz="1800"/>
              <a:t>For analysis we have used data of years 2004-5, 2011-12, 2017-18 &amp; 2023-24.</a:t>
            </a:r>
            <a:endParaRPr sz="1800"/>
          </a:p>
          <a:p>
            <a:pPr indent="-342900" lvl="0" marL="457200" rtl="0" algn="just">
              <a:lnSpc>
                <a:spcPct val="115000"/>
              </a:lnSpc>
              <a:spcBef>
                <a:spcPts val="0"/>
              </a:spcBef>
              <a:spcAft>
                <a:spcPts val="0"/>
              </a:spcAft>
              <a:buSzPts val="1800"/>
              <a:buChar char="●"/>
            </a:pPr>
            <a:r>
              <a:rPr lang="en-IN" sz="1800"/>
              <a:t>We have also displayed the distribution of graduates and the different sectors they are employed in.</a:t>
            </a:r>
            <a:endParaRPr sz="1800"/>
          </a:p>
          <a:p>
            <a:pPr indent="-342900" lvl="0" marL="457200" rtl="0" algn="just">
              <a:lnSpc>
                <a:spcPct val="115000"/>
              </a:lnSpc>
              <a:spcBef>
                <a:spcPts val="0"/>
              </a:spcBef>
              <a:spcAft>
                <a:spcPts val="0"/>
              </a:spcAft>
              <a:buSzPts val="1800"/>
              <a:buChar char="●"/>
            </a:pPr>
            <a:r>
              <a:rPr lang="en-IN" sz="1800"/>
              <a:t>The main industries that hire graduates are Agriculture, Trade and Hotel, Manufacturing, Finance, Public Administration ,Transport &amp; other services.</a:t>
            </a:r>
            <a:endParaRPr sz="1800"/>
          </a:p>
        </p:txBody>
      </p:sp>
      <p:sp>
        <p:nvSpPr>
          <p:cNvPr id="166" name="Google Shape;166;p14"/>
          <p:cNvSpPr txBox="1"/>
          <p:nvPr>
            <p:ph idx="2" type="body"/>
          </p:nvPr>
        </p:nvSpPr>
        <p:spPr>
          <a:xfrm>
            <a:off x="304800" y="152400"/>
            <a:ext cx="63246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OVERVIEW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2"/>
          <p:cNvSpPr txBox="1"/>
          <p:nvPr>
            <p:ph type="title"/>
          </p:nvPr>
        </p:nvSpPr>
        <p:spPr>
          <a:xfrm>
            <a:off x="2123728" y="3573016"/>
            <a:ext cx="6410672" cy="1905000"/>
          </a:xfrm>
          <a:prstGeom prst="rect">
            <a:avLst/>
          </a:prstGeom>
          <a:noFill/>
          <a:ln>
            <a:noFill/>
          </a:ln>
        </p:spPr>
        <p:txBody>
          <a:bodyPr anchorCtr="0" anchor="ctr" bIns="45700" lIns="91425" spcFirstLastPara="1" rIns="91425" wrap="square" tIns="45700">
            <a:noAutofit/>
          </a:bodyPr>
          <a:lstStyle/>
          <a:p>
            <a:pPr indent="0" lvl="0" marL="0" rtl="0" algn="l">
              <a:lnSpc>
                <a:spcPct val="90909"/>
              </a:lnSpc>
              <a:spcBef>
                <a:spcPts val="0"/>
              </a:spcBef>
              <a:spcAft>
                <a:spcPts val="0"/>
              </a:spcAft>
              <a:buSzPts val="1400"/>
              <a:buNone/>
            </a:pPr>
            <a:r>
              <a:rPr lang="en-I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5"/>
          <p:cNvSpPr txBox="1"/>
          <p:nvPr>
            <p:ph idx="2" type="body"/>
          </p:nvPr>
        </p:nvSpPr>
        <p:spPr>
          <a:xfrm>
            <a:off x="251520" y="-99392"/>
            <a:ext cx="6556200" cy="1512300"/>
          </a:xfrm>
          <a:prstGeom prst="rect">
            <a:avLst/>
          </a:prstGeom>
          <a:noFill/>
          <a:ln>
            <a:noFill/>
          </a:ln>
        </p:spPr>
        <p:txBody>
          <a:bodyPr anchorCtr="0" anchor="ctr" bIns="45700" lIns="91425" spcFirstLastPara="1" rIns="91425" wrap="square" tIns="45700">
            <a:noAutofit/>
          </a:bodyPr>
          <a:lstStyle/>
          <a:p>
            <a:pPr indent="0" lvl="0" marL="0" rtl="0" algn="l">
              <a:lnSpc>
                <a:spcPct val="128571"/>
              </a:lnSpc>
              <a:spcBef>
                <a:spcPts val="0"/>
              </a:spcBef>
              <a:spcAft>
                <a:spcPts val="0"/>
              </a:spcAft>
              <a:buClr>
                <a:schemeClr val="dk1"/>
              </a:buClr>
              <a:buSzPts val="2800"/>
              <a:buNone/>
            </a:pPr>
            <a:r>
              <a:rPr lang="en-IN" sz="3200"/>
              <a:t>Summarizing</a:t>
            </a:r>
            <a:r>
              <a:rPr lang="en-IN" sz="3200"/>
              <a:t> the Previous Work</a:t>
            </a:r>
            <a:endParaRPr sz="3200"/>
          </a:p>
        </p:txBody>
      </p:sp>
      <p:sp>
        <p:nvSpPr>
          <p:cNvPr id="172" name="Google Shape;172;p15"/>
          <p:cNvSpPr txBox="1"/>
          <p:nvPr/>
        </p:nvSpPr>
        <p:spPr>
          <a:xfrm>
            <a:off x="405000" y="1647000"/>
            <a:ext cx="8100000" cy="4854600"/>
          </a:xfrm>
          <a:prstGeom prst="rect">
            <a:avLst/>
          </a:prstGeom>
          <a:noFill/>
          <a:ln>
            <a:noFill/>
          </a:ln>
        </p:spPr>
        <p:txBody>
          <a:bodyPr anchorCtr="0" anchor="t" bIns="91425" lIns="91425" spcFirstLastPara="1" rIns="91425" wrap="square" tIns="91425">
            <a:spAutoFit/>
          </a:bodyPr>
          <a:lstStyle/>
          <a:p>
            <a:pPr indent="-342900" lvl="0" marL="457200" rtl="0" algn="just">
              <a:lnSpc>
                <a:spcPct val="150000"/>
              </a:lnSpc>
              <a:spcBef>
                <a:spcPts val="0"/>
              </a:spcBef>
              <a:spcAft>
                <a:spcPts val="0"/>
              </a:spcAft>
              <a:buClr>
                <a:schemeClr val="dk1"/>
              </a:buClr>
              <a:buSzPts val="1800"/>
              <a:buChar char="●"/>
            </a:pPr>
            <a:r>
              <a:rPr lang="en-IN" sz="1800">
                <a:solidFill>
                  <a:schemeClr val="dk1"/>
                </a:solidFill>
              </a:rPr>
              <a:t>Unemployment in India is a detrimental effect on the labor market and its outcomes, leading to decreased productivity, lower wages, and increased inequality. </a:t>
            </a:r>
            <a:endParaRPr sz="1800">
              <a:solidFill>
                <a:schemeClr val="dk1"/>
              </a:solidFill>
            </a:endParaRPr>
          </a:p>
          <a:p>
            <a:pPr indent="-342900" lvl="0" marL="457200" rtl="0" algn="just">
              <a:lnSpc>
                <a:spcPct val="150000"/>
              </a:lnSpc>
              <a:spcBef>
                <a:spcPts val="0"/>
              </a:spcBef>
              <a:spcAft>
                <a:spcPts val="0"/>
              </a:spcAft>
              <a:buClr>
                <a:schemeClr val="dk1"/>
              </a:buClr>
              <a:buSzPts val="1800"/>
              <a:buFont typeface="Times New Roman"/>
              <a:buChar char="●"/>
            </a:pPr>
            <a:r>
              <a:rPr b="1" lang="en-IN" sz="1800">
                <a:solidFill>
                  <a:schemeClr val="dk1"/>
                </a:solidFill>
              </a:rPr>
              <a:t>Main causes o</a:t>
            </a:r>
            <a:r>
              <a:rPr b="1" lang="en-IN" sz="1800">
                <a:solidFill>
                  <a:schemeClr val="dk1"/>
                </a:solidFill>
              </a:rPr>
              <a:t>f graduate unemployment includes </a:t>
            </a:r>
            <a:r>
              <a:rPr lang="en-IN" sz="1800">
                <a:solidFill>
                  <a:schemeClr val="dk1"/>
                </a:solidFill>
              </a:rPr>
              <a:t>The rapid expansion of higher education without corresponding growth in employment opportunities &amp; Skill mismatch due to outdated curriculums.</a:t>
            </a:r>
            <a:endParaRPr sz="1800">
              <a:solidFill>
                <a:schemeClr val="dk1"/>
              </a:solidFill>
            </a:endParaRPr>
          </a:p>
          <a:p>
            <a:pPr indent="-342900" lvl="0" marL="457200" rtl="0" algn="just">
              <a:lnSpc>
                <a:spcPct val="115000"/>
              </a:lnSpc>
              <a:spcBef>
                <a:spcPts val="1200"/>
              </a:spcBef>
              <a:spcAft>
                <a:spcPts val="0"/>
              </a:spcAft>
              <a:buClr>
                <a:schemeClr val="dk1"/>
              </a:buClr>
              <a:buSzPts val="1800"/>
              <a:buChar char="●"/>
            </a:pPr>
            <a:r>
              <a:rPr b="1" lang="en-IN" sz="1800">
                <a:solidFill>
                  <a:schemeClr val="dk1"/>
                </a:solidFill>
              </a:rPr>
              <a:t>Unemployment leads to reduction in aggregate demand &amp; Downward pressure on wages.</a:t>
            </a:r>
            <a:endParaRPr sz="1800">
              <a:solidFill>
                <a:schemeClr val="dk1"/>
              </a:solidFill>
            </a:endParaRPr>
          </a:p>
          <a:p>
            <a:pPr indent="0" lvl="0" marL="457200" rtl="0" algn="just">
              <a:spcBef>
                <a:spcPts val="0"/>
              </a:spcBef>
              <a:spcAft>
                <a:spcPts val="0"/>
              </a:spcAft>
              <a:buNone/>
            </a:pPr>
            <a:r>
              <a:rPr lang="en-IN" sz="1800">
                <a:solidFill>
                  <a:schemeClr val="dk1"/>
                </a:solidFill>
              </a:rPr>
              <a:t> </a:t>
            </a:r>
            <a:endParaRPr sz="1800">
              <a:solidFill>
                <a:schemeClr val="dk1"/>
              </a:solidFill>
            </a:endParaRPr>
          </a:p>
          <a:p>
            <a:pPr indent="-342900" lvl="0" marL="457200" rtl="0" algn="just">
              <a:spcBef>
                <a:spcPts val="0"/>
              </a:spcBef>
              <a:spcAft>
                <a:spcPts val="0"/>
              </a:spcAft>
              <a:buClr>
                <a:schemeClr val="dk1"/>
              </a:buClr>
              <a:buSzPts val="1800"/>
              <a:buChar char="●"/>
            </a:pPr>
            <a:r>
              <a:rPr lang="en-IN" sz="1800">
                <a:solidFill>
                  <a:schemeClr val="dk1"/>
                </a:solidFill>
              </a:rPr>
              <a:t>Addressing this issue requires a tailored approach considering each state's unique economic and social context.</a:t>
            </a:r>
            <a:endParaRPr sz="1800">
              <a:solidFill>
                <a:schemeClr val="dk1"/>
              </a:solidFill>
            </a:endParaRPr>
          </a:p>
          <a:p>
            <a:pPr indent="0" lvl="0" marL="457200" rtl="0" algn="just">
              <a:spcBef>
                <a:spcPts val="0"/>
              </a:spcBef>
              <a:spcAft>
                <a:spcPts val="0"/>
              </a:spcAft>
              <a:buNone/>
            </a:pPr>
            <a:r>
              <a:t/>
            </a:r>
            <a:endParaRPr sz="1800">
              <a:solidFill>
                <a:schemeClr val="dk1"/>
              </a:solidFill>
            </a:endParaRPr>
          </a:p>
          <a:p>
            <a:pPr indent="0" lvl="0" marL="0" rtl="0" algn="just">
              <a:spcBef>
                <a:spcPts val="0"/>
              </a:spcBef>
              <a:spcAft>
                <a:spcPts val="0"/>
              </a:spcAft>
              <a:buNone/>
            </a:pPr>
            <a:r>
              <a:t/>
            </a:r>
            <a:endParaRPr sz="18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6"/>
          <p:cNvSpPr txBox="1"/>
          <p:nvPr>
            <p:ph idx="2" type="body"/>
          </p:nvPr>
        </p:nvSpPr>
        <p:spPr>
          <a:xfrm>
            <a:off x="304800" y="338700"/>
            <a:ext cx="6582900" cy="889800"/>
          </a:xfrm>
          <a:prstGeom prst="rect">
            <a:avLst/>
          </a:prstGeom>
          <a:noFill/>
          <a:ln>
            <a:noFill/>
          </a:ln>
        </p:spPr>
        <p:txBody>
          <a:bodyPr anchorCtr="0" anchor="ctr" bIns="45700" lIns="91425" spcFirstLastPara="1" rIns="91425" wrap="square" tIns="45700">
            <a:noAutofit/>
          </a:bodyPr>
          <a:lstStyle/>
          <a:p>
            <a:pPr indent="0" lvl="0" marL="0" rtl="0" algn="just">
              <a:lnSpc>
                <a:spcPct val="100000"/>
              </a:lnSpc>
              <a:spcBef>
                <a:spcPts val="0"/>
              </a:spcBef>
              <a:spcAft>
                <a:spcPts val="0"/>
              </a:spcAft>
              <a:buClr>
                <a:schemeClr val="dk1"/>
              </a:buClr>
              <a:buSzPts val="3252"/>
              <a:buNone/>
            </a:pPr>
            <a:r>
              <a:rPr lang="en-IN" sz="2640"/>
              <a:t>Labour Force Participation Rate (LFPR)</a:t>
            </a:r>
            <a:endParaRPr sz="2640"/>
          </a:p>
        </p:txBody>
      </p:sp>
      <p:pic>
        <p:nvPicPr>
          <p:cNvPr descr="Chart" id="178" name="Google Shape;178;p16"/>
          <p:cNvPicPr preferRelativeResize="0"/>
          <p:nvPr/>
        </p:nvPicPr>
        <p:blipFill>
          <a:blip r:embed="rId3">
            <a:alphaModFix/>
          </a:blip>
          <a:stretch>
            <a:fillRect/>
          </a:stretch>
        </p:blipFill>
        <p:spPr>
          <a:xfrm>
            <a:off x="725538" y="3390025"/>
            <a:ext cx="7670126" cy="2896350"/>
          </a:xfrm>
          <a:prstGeom prst="rect">
            <a:avLst/>
          </a:prstGeom>
          <a:noFill/>
          <a:ln>
            <a:noFill/>
          </a:ln>
        </p:spPr>
      </p:pic>
      <p:sp>
        <p:nvSpPr>
          <p:cNvPr id="179" name="Google Shape;179;p16"/>
          <p:cNvSpPr txBox="1"/>
          <p:nvPr/>
        </p:nvSpPr>
        <p:spPr>
          <a:xfrm>
            <a:off x="927150" y="2768000"/>
            <a:ext cx="7064400" cy="4617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i="1" lang="en-IN" sz="1800">
                <a:solidFill>
                  <a:schemeClr val="dk1"/>
                </a:solidFill>
                <a:latin typeface="Calibri"/>
                <a:ea typeface="Calibri"/>
                <a:cs typeface="Calibri"/>
                <a:sym typeface="Calibri"/>
              </a:rPr>
              <a:t>LFPR =((Employed People+Unemployed People)/(Total Population)) *100</a:t>
            </a:r>
            <a:endParaRPr b="1" i="1" sz="1800">
              <a:solidFill>
                <a:schemeClr val="dk1"/>
              </a:solidFill>
              <a:latin typeface="Calibri"/>
              <a:ea typeface="Calibri"/>
              <a:cs typeface="Calibri"/>
              <a:sym typeface="Calibri"/>
            </a:endParaRPr>
          </a:p>
        </p:txBody>
      </p:sp>
      <p:sp>
        <p:nvSpPr>
          <p:cNvPr id="180" name="Google Shape;180;p16"/>
          <p:cNvSpPr txBox="1"/>
          <p:nvPr/>
        </p:nvSpPr>
        <p:spPr>
          <a:xfrm>
            <a:off x="571000" y="1465250"/>
            <a:ext cx="8008500" cy="889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IN" sz="1800">
                <a:solidFill>
                  <a:schemeClr val="dk1"/>
                </a:solidFill>
              </a:rPr>
              <a:t>The labour force participation rate is the percentage of the working-age population (typically aged 15 and over) that is either employed or actively looking for work. </a:t>
            </a:r>
            <a:endParaRPr sz="18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7"/>
          <p:cNvSpPr txBox="1"/>
          <p:nvPr>
            <p:ph idx="2" type="body"/>
          </p:nvPr>
        </p:nvSpPr>
        <p:spPr>
          <a:xfrm>
            <a:off x="144475" y="564975"/>
            <a:ext cx="6410100" cy="650700"/>
          </a:xfrm>
          <a:prstGeom prst="rect">
            <a:avLst/>
          </a:prstGeom>
          <a:noFill/>
          <a:ln>
            <a:noFill/>
          </a:ln>
        </p:spPr>
        <p:txBody>
          <a:bodyPr anchorCtr="0" anchor="ctr" bIns="45700" lIns="91425" spcFirstLastPara="1" rIns="91425" wrap="square" tIns="45700">
            <a:noAutofit/>
          </a:bodyPr>
          <a:lstStyle/>
          <a:p>
            <a:pPr indent="0" lvl="0" marL="0" rtl="0" algn="just">
              <a:lnSpc>
                <a:spcPct val="50000"/>
              </a:lnSpc>
              <a:spcBef>
                <a:spcPts val="0"/>
              </a:spcBef>
              <a:spcAft>
                <a:spcPts val="0"/>
              </a:spcAft>
              <a:buClr>
                <a:schemeClr val="dk1"/>
              </a:buClr>
              <a:buSzPts val="2764"/>
              <a:buNone/>
            </a:pPr>
            <a:r>
              <a:rPr lang="en-IN" sz="3000"/>
              <a:t>Review of Trends over the years!</a:t>
            </a:r>
            <a:endParaRPr sz="3000"/>
          </a:p>
        </p:txBody>
      </p:sp>
      <p:pic>
        <p:nvPicPr>
          <p:cNvPr id="186" name="Google Shape;186;p17"/>
          <p:cNvPicPr preferRelativeResize="0"/>
          <p:nvPr/>
        </p:nvPicPr>
        <p:blipFill>
          <a:blip r:embed="rId3">
            <a:alphaModFix/>
          </a:blip>
          <a:stretch>
            <a:fillRect/>
          </a:stretch>
        </p:blipFill>
        <p:spPr>
          <a:xfrm>
            <a:off x="0" y="1603125"/>
            <a:ext cx="4348475" cy="4887950"/>
          </a:xfrm>
          <a:prstGeom prst="rect">
            <a:avLst/>
          </a:prstGeom>
          <a:noFill/>
          <a:ln>
            <a:noFill/>
          </a:ln>
        </p:spPr>
      </p:pic>
      <p:pic>
        <p:nvPicPr>
          <p:cNvPr id="187" name="Google Shape;187;p17"/>
          <p:cNvPicPr preferRelativeResize="0"/>
          <p:nvPr/>
        </p:nvPicPr>
        <p:blipFill rotWithShape="1">
          <a:blip r:embed="rId4">
            <a:alphaModFix/>
          </a:blip>
          <a:srcRect b="0" l="0" r="15361" t="0"/>
          <a:stretch/>
        </p:blipFill>
        <p:spPr>
          <a:xfrm>
            <a:off x="4287425" y="1639775"/>
            <a:ext cx="4795525" cy="4814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8"/>
          <p:cNvSpPr txBox="1"/>
          <p:nvPr>
            <p:ph idx="2" type="body"/>
          </p:nvPr>
        </p:nvSpPr>
        <p:spPr>
          <a:xfrm>
            <a:off x="80800" y="332950"/>
            <a:ext cx="6325200" cy="1103100"/>
          </a:xfrm>
          <a:prstGeom prst="rect">
            <a:avLst/>
          </a:prstGeom>
          <a:noFill/>
          <a:ln>
            <a:noFill/>
          </a:ln>
        </p:spPr>
        <p:txBody>
          <a:bodyPr anchorCtr="0" anchor="ctr" bIns="45700" lIns="91425" spcFirstLastPara="1" rIns="91425" wrap="square" tIns="45700">
            <a:normAutofit/>
          </a:bodyPr>
          <a:lstStyle/>
          <a:p>
            <a:pPr indent="0" lvl="0" marL="0" rtl="0" algn="just">
              <a:lnSpc>
                <a:spcPct val="50000"/>
              </a:lnSpc>
              <a:spcBef>
                <a:spcPts val="0"/>
              </a:spcBef>
              <a:spcAft>
                <a:spcPts val="0"/>
              </a:spcAft>
              <a:buClr>
                <a:schemeClr val="dk1"/>
              </a:buClr>
              <a:buSzPts val="2764"/>
              <a:buNone/>
            </a:pPr>
            <a:r>
              <a:rPr lang="en-IN" sz="3000"/>
              <a:t>Review of Trends over the years!</a:t>
            </a:r>
            <a:endParaRPr sz="3200">
              <a:latin typeface="Times New Roman"/>
              <a:ea typeface="Times New Roman"/>
              <a:cs typeface="Times New Roman"/>
              <a:sym typeface="Times New Roman"/>
            </a:endParaRPr>
          </a:p>
        </p:txBody>
      </p:sp>
      <p:pic>
        <p:nvPicPr>
          <p:cNvPr id="193" name="Google Shape;193;p18"/>
          <p:cNvPicPr preferRelativeResize="0"/>
          <p:nvPr/>
        </p:nvPicPr>
        <p:blipFill>
          <a:blip r:embed="rId3">
            <a:alphaModFix/>
          </a:blip>
          <a:stretch>
            <a:fillRect/>
          </a:stretch>
        </p:blipFill>
        <p:spPr>
          <a:xfrm>
            <a:off x="-48850" y="1436062"/>
            <a:ext cx="4692575" cy="5042350"/>
          </a:xfrm>
          <a:prstGeom prst="rect">
            <a:avLst/>
          </a:prstGeom>
          <a:noFill/>
          <a:ln>
            <a:noFill/>
          </a:ln>
        </p:spPr>
      </p:pic>
      <p:pic>
        <p:nvPicPr>
          <p:cNvPr id="194" name="Google Shape;194;p18"/>
          <p:cNvPicPr preferRelativeResize="0"/>
          <p:nvPr/>
        </p:nvPicPr>
        <p:blipFill rotWithShape="1">
          <a:blip r:embed="rId4">
            <a:alphaModFix/>
          </a:blip>
          <a:srcRect b="583" l="943" r="15527" t="583"/>
          <a:stretch/>
        </p:blipFill>
        <p:spPr>
          <a:xfrm>
            <a:off x="4572000" y="1488750"/>
            <a:ext cx="4615625" cy="49268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9"/>
          <p:cNvSpPr txBox="1"/>
          <p:nvPr>
            <p:ph idx="2" type="body"/>
          </p:nvPr>
        </p:nvSpPr>
        <p:spPr>
          <a:xfrm>
            <a:off x="110475" y="152400"/>
            <a:ext cx="6561300" cy="1143300"/>
          </a:xfrm>
          <a:prstGeom prst="rect">
            <a:avLst/>
          </a:prstGeom>
          <a:noFill/>
          <a:ln>
            <a:noFill/>
          </a:ln>
        </p:spPr>
        <p:txBody>
          <a:bodyPr anchorCtr="0" anchor="ctr" bIns="45700" lIns="91425" spcFirstLastPara="1" rIns="91425" wrap="square" tIns="45700">
            <a:noAutofit/>
          </a:bodyPr>
          <a:lstStyle/>
          <a:p>
            <a:pPr indent="0" lvl="0" marL="0" rtl="0" algn="just">
              <a:lnSpc>
                <a:spcPct val="70000"/>
              </a:lnSpc>
              <a:spcBef>
                <a:spcPts val="0"/>
              </a:spcBef>
              <a:spcAft>
                <a:spcPts val="0"/>
              </a:spcAft>
              <a:buClr>
                <a:schemeClr val="dk1"/>
              </a:buClr>
              <a:buSzPts val="3252"/>
              <a:buNone/>
            </a:pPr>
            <a:r>
              <a:rPr lang="en-IN" sz="2500"/>
              <a:t>Examination through the Lens of Gender</a:t>
            </a:r>
            <a:endParaRPr sz="2500"/>
          </a:p>
        </p:txBody>
      </p:sp>
      <p:pic>
        <p:nvPicPr>
          <p:cNvPr descr="Chart" id="200" name="Google Shape;200;p19"/>
          <p:cNvPicPr preferRelativeResize="0"/>
          <p:nvPr/>
        </p:nvPicPr>
        <p:blipFill rotWithShape="1">
          <a:blip r:embed="rId3">
            <a:alphaModFix/>
          </a:blip>
          <a:srcRect b="0" l="850" r="-849" t="0"/>
          <a:stretch/>
        </p:blipFill>
        <p:spPr>
          <a:xfrm>
            <a:off x="2929175" y="3828950"/>
            <a:ext cx="5826400" cy="2644350"/>
          </a:xfrm>
          <a:prstGeom prst="rect">
            <a:avLst/>
          </a:prstGeom>
          <a:noFill/>
          <a:ln>
            <a:noFill/>
          </a:ln>
        </p:spPr>
      </p:pic>
      <p:sp>
        <p:nvSpPr>
          <p:cNvPr id="201" name="Google Shape;201;p19"/>
          <p:cNvSpPr txBox="1"/>
          <p:nvPr/>
        </p:nvSpPr>
        <p:spPr>
          <a:xfrm>
            <a:off x="110475" y="1444325"/>
            <a:ext cx="8645100" cy="1603800"/>
          </a:xfrm>
          <a:prstGeom prst="rect">
            <a:avLst/>
          </a:prstGeom>
          <a:noFill/>
          <a:ln>
            <a:noFill/>
          </a:ln>
        </p:spPr>
        <p:txBody>
          <a:bodyPr anchorCtr="0" anchor="t" bIns="91425" lIns="91425" spcFirstLastPara="1" rIns="91425" wrap="square" tIns="91425">
            <a:noAutofit/>
          </a:bodyPr>
          <a:lstStyle/>
          <a:p>
            <a:pPr indent="-317500" lvl="0" marL="457200" rtl="0" algn="just">
              <a:lnSpc>
                <a:spcPct val="150000"/>
              </a:lnSpc>
              <a:spcBef>
                <a:spcPts val="1200"/>
              </a:spcBef>
              <a:spcAft>
                <a:spcPts val="0"/>
              </a:spcAft>
              <a:buClr>
                <a:schemeClr val="dk1"/>
              </a:buClr>
              <a:buSzPts val="1400"/>
              <a:buChar char="●"/>
            </a:pPr>
            <a:r>
              <a:rPr lang="en-IN">
                <a:solidFill>
                  <a:schemeClr val="dk1"/>
                </a:solidFill>
              </a:rPr>
              <a:t>Male graduates have maintained a </a:t>
            </a:r>
            <a:r>
              <a:rPr lang="en-IN">
                <a:solidFill>
                  <a:schemeClr val="dk1"/>
                </a:solidFill>
              </a:rPr>
              <a:t>dominant</a:t>
            </a:r>
            <a:r>
              <a:rPr lang="en-IN">
                <a:solidFill>
                  <a:schemeClr val="dk1"/>
                </a:solidFill>
              </a:rPr>
              <a:t>  presence in the job mar</a:t>
            </a:r>
            <a:r>
              <a:rPr lang="en-IN">
                <a:solidFill>
                  <a:schemeClr val="dk1"/>
                </a:solidFill>
              </a:rPr>
              <a:t>ke</a:t>
            </a:r>
            <a:r>
              <a:rPr lang="en-IN">
                <a:solidFill>
                  <a:schemeClr val="dk1"/>
                </a:solidFill>
              </a:rPr>
              <a:t>t with a notable increase to 83.92% in 2023–24. This  is due to the rapid expansion of the private sector &amp; enhanced entrepreneurial opportunities.</a:t>
            </a:r>
            <a:endParaRPr>
              <a:solidFill>
                <a:schemeClr val="dk1"/>
              </a:solidFill>
            </a:endParaRPr>
          </a:p>
          <a:p>
            <a:pPr indent="-317500" lvl="0" marL="457200" rtl="0" algn="just">
              <a:lnSpc>
                <a:spcPct val="150000"/>
              </a:lnSpc>
              <a:spcBef>
                <a:spcPts val="0"/>
              </a:spcBef>
              <a:spcAft>
                <a:spcPts val="0"/>
              </a:spcAft>
              <a:buClr>
                <a:schemeClr val="dk1"/>
              </a:buClr>
              <a:buSzPts val="1400"/>
              <a:buChar char="●"/>
            </a:pPr>
            <a:r>
              <a:rPr lang="en-IN">
                <a:solidFill>
                  <a:schemeClr val="dk1"/>
                </a:solidFill>
              </a:rPr>
              <a:t>Though female graduates initially experienced a downward trend  but the period of 2023–24 marked a significant recovery, as female participation surged to the highest level observed in the last two decades.</a:t>
            </a:r>
            <a:endParaRPr>
              <a:solidFill>
                <a:schemeClr val="dk1"/>
              </a:solidFill>
            </a:endParaRPr>
          </a:p>
          <a:p>
            <a:pPr indent="-317500" lvl="0" marL="457200" rtl="0" algn="just">
              <a:lnSpc>
                <a:spcPct val="150000"/>
              </a:lnSpc>
              <a:spcBef>
                <a:spcPts val="0"/>
              </a:spcBef>
              <a:spcAft>
                <a:spcPts val="0"/>
              </a:spcAft>
              <a:buClr>
                <a:schemeClr val="dk1"/>
              </a:buClr>
              <a:buSzPts val="1400"/>
              <a:buChar char="●"/>
            </a:pPr>
            <a:r>
              <a:rPr lang="en-IN">
                <a:solidFill>
                  <a:schemeClr val="dk1"/>
                </a:solidFill>
              </a:rPr>
              <a:t>This shift could be due to growth of flexible remote work options &amp; government schemes supporting women in entrepreneurship.</a:t>
            </a:r>
            <a:endParaRPr>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0"/>
          <p:cNvSpPr txBox="1"/>
          <p:nvPr>
            <p:ph idx="2" type="body"/>
          </p:nvPr>
        </p:nvSpPr>
        <p:spPr>
          <a:xfrm>
            <a:off x="0" y="241700"/>
            <a:ext cx="6582900" cy="1143000"/>
          </a:xfrm>
          <a:prstGeom prst="rect">
            <a:avLst/>
          </a:prstGeom>
          <a:noFill/>
          <a:ln>
            <a:noFill/>
          </a:ln>
        </p:spPr>
        <p:txBody>
          <a:bodyPr anchorCtr="0" anchor="ctr" bIns="45700" lIns="91425" spcFirstLastPara="1" rIns="91425" wrap="square" tIns="45700">
            <a:noAutofit/>
          </a:bodyPr>
          <a:lstStyle/>
          <a:p>
            <a:pPr indent="0" lvl="0" marL="0" rtl="0" algn="just">
              <a:lnSpc>
                <a:spcPct val="70000"/>
              </a:lnSpc>
              <a:spcBef>
                <a:spcPts val="0"/>
              </a:spcBef>
              <a:spcAft>
                <a:spcPts val="0"/>
              </a:spcAft>
              <a:buClr>
                <a:schemeClr val="dk1"/>
              </a:buClr>
              <a:buSzPts val="3252"/>
              <a:buNone/>
            </a:pPr>
            <a:r>
              <a:rPr lang="en-IN" sz="2940"/>
              <a:t>Examination</a:t>
            </a:r>
            <a:r>
              <a:rPr lang="en-IN" sz="2940"/>
              <a:t> through Lens of Caste</a:t>
            </a:r>
            <a:endParaRPr sz="2940"/>
          </a:p>
        </p:txBody>
      </p:sp>
      <p:sp>
        <p:nvSpPr>
          <p:cNvPr id="207" name="Google Shape;207;p20"/>
          <p:cNvSpPr txBox="1"/>
          <p:nvPr/>
        </p:nvSpPr>
        <p:spPr>
          <a:xfrm>
            <a:off x="93700" y="1433375"/>
            <a:ext cx="4286400" cy="4772400"/>
          </a:xfrm>
          <a:prstGeom prst="rect">
            <a:avLst/>
          </a:prstGeom>
          <a:noFill/>
          <a:ln>
            <a:noFill/>
          </a:ln>
        </p:spPr>
        <p:txBody>
          <a:bodyPr anchorCtr="0" anchor="t" bIns="91425" lIns="91425" spcFirstLastPara="1" rIns="91425" wrap="square" tIns="91425">
            <a:noAutofit/>
          </a:bodyPr>
          <a:lstStyle/>
          <a:p>
            <a:pPr indent="-317500" lvl="0" marL="457200" rtl="0" algn="just">
              <a:lnSpc>
                <a:spcPct val="150000"/>
              </a:lnSpc>
              <a:spcBef>
                <a:spcPts val="1200"/>
              </a:spcBef>
              <a:spcAft>
                <a:spcPts val="0"/>
              </a:spcAft>
              <a:buClr>
                <a:schemeClr val="dk1"/>
              </a:buClr>
              <a:buSzPts val="1400"/>
              <a:buChar char="●"/>
            </a:pPr>
            <a:r>
              <a:rPr lang="en-IN">
                <a:solidFill>
                  <a:schemeClr val="dk1"/>
                </a:solidFill>
              </a:rPr>
              <a:t>Among the four major social groups, the ST category has shown the most significant rise.</a:t>
            </a:r>
            <a:endParaRPr>
              <a:solidFill>
                <a:schemeClr val="dk1"/>
              </a:solidFill>
            </a:endParaRPr>
          </a:p>
          <a:p>
            <a:pPr indent="-317500" lvl="0" marL="457200" rtl="0" algn="just">
              <a:lnSpc>
                <a:spcPct val="150000"/>
              </a:lnSpc>
              <a:spcBef>
                <a:spcPts val="0"/>
              </a:spcBef>
              <a:spcAft>
                <a:spcPts val="0"/>
              </a:spcAft>
              <a:buClr>
                <a:schemeClr val="dk1"/>
              </a:buClr>
              <a:buSzPts val="1400"/>
              <a:buChar char="●"/>
            </a:pPr>
            <a:r>
              <a:rPr lang="en-IN">
                <a:solidFill>
                  <a:schemeClr val="dk1"/>
                </a:solidFill>
              </a:rPr>
              <a:t>The SC category also showed a steady improvement, increasing from 57.49% in 2004-05 to 62.86% in 2023-24.</a:t>
            </a:r>
            <a:endParaRPr>
              <a:solidFill>
                <a:schemeClr val="dk1"/>
              </a:solidFill>
            </a:endParaRPr>
          </a:p>
          <a:p>
            <a:pPr indent="-317500" lvl="0" marL="457200" rtl="0" algn="just">
              <a:lnSpc>
                <a:spcPct val="150000"/>
              </a:lnSpc>
              <a:spcBef>
                <a:spcPts val="0"/>
              </a:spcBef>
              <a:spcAft>
                <a:spcPts val="0"/>
              </a:spcAft>
              <a:buClr>
                <a:schemeClr val="dk1"/>
              </a:buClr>
              <a:buSzPts val="1400"/>
              <a:buChar char="●"/>
            </a:pPr>
            <a:r>
              <a:rPr lang="en-IN">
                <a:solidFill>
                  <a:schemeClr val="dk1"/>
                </a:solidFill>
              </a:rPr>
              <a:t>This U-shaped pattern of OBC may indicate that the initial decline was a result of structural changes, followed by improved employment integration in the subsequent decade.</a:t>
            </a:r>
            <a:endParaRPr>
              <a:solidFill>
                <a:schemeClr val="dk1"/>
              </a:solidFill>
            </a:endParaRPr>
          </a:p>
          <a:p>
            <a:pPr indent="-317500" lvl="0" marL="457200" rtl="0" algn="just">
              <a:lnSpc>
                <a:spcPct val="150000"/>
              </a:lnSpc>
              <a:spcBef>
                <a:spcPts val="0"/>
              </a:spcBef>
              <a:spcAft>
                <a:spcPts val="0"/>
              </a:spcAft>
              <a:buClr>
                <a:schemeClr val="dk1"/>
              </a:buClr>
              <a:buSzPts val="1400"/>
              <a:buChar char="●"/>
            </a:pPr>
            <a:r>
              <a:rPr lang="en-IN">
                <a:solidFill>
                  <a:schemeClr val="dk1"/>
                </a:solidFill>
              </a:rPr>
              <a:t>The General category displayed a more stable trend with minor fluctuations. </a:t>
            </a:r>
            <a:endParaRPr>
              <a:solidFill>
                <a:schemeClr val="dk1"/>
              </a:solidFill>
            </a:endParaRPr>
          </a:p>
          <a:p>
            <a:pPr indent="-317500" lvl="0" marL="457200" rtl="0" algn="just">
              <a:lnSpc>
                <a:spcPct val="150000"/>
              </a:lnSpc>
              <a:spcBef>
                <a:spcPts val="0"/>
              </a:spcBef>
              <a:spcAft>
                <a:spcPts val="0"/>
              </a:spcAft>
              <a:buClr>
                <a:schemeClr val="dk1"/>
              </a:buClr>
              <a:buSzPts val="1400"/>
              <a:buChar char="●"/>
            </a:pPr>
            <a:r>
              <a:rPr lang="en-IN">
                <a:solidFill>
                  <a:schemeClr val="dk1"/>
                </a:solidFill>
              </a:rPr>
              <a:t>Enhancing skill development and vocational training specifically designed for youth from SC, ST and OBC can greatly improve their employability. </a:t>
            </a:r>
            <a:endParaRPr>
              <a:solidFill>
                <a:schemeClr val="dk1"/>
              </a:solidFill>
            </a:endParaRPr>
          </a:p>
        </p:txBody>
      </p:sp>
      <p:pic>
        <p:nvPicPr>
          <p:cNvPr id="208" name="Google Shape;208;p20" title="Chart"/>
          <p:cNvPicPr preferRelativeResize="0"/>
          <p:nvPr/>
        </p:nvPicPr>
        <p:blipFill>
          <a:blip r:embed="rId3">
            <a:alphaModFix/>
          </a:blip>
          <a:stretch>
            <a:fillRect/>
          </a:stretch>
        </p:blipFill>
        <p:spPr>
          <a:xfrm>
            <a:off x="4532300" y="1573225"/>
            <a:ext cx="4572000" cy="4503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1"/>
          <p:cNvSpPr txBox="1"/>
          <p:nvPr>
            <p:ph idx="1" type="body"/>
          </p:nvPr>
        </p:nvSpPr>
        <p:spPr>
          <a:xfrm>
            <a:off x="304800" y="1493837"/>
            <a:ext cx="8229600" cy="4526100"/>
          </a:xfrm>
          <a:prstGeom prst="rect">
            <a:avLst/>
          </a:prstGeom>
        </p:spPr>
        <p:txBody>
          <a:bodyPr anchorCtr="0" anchor="t" bIns="45700" lIns="91425" spcFirstLastPara="1" rIns="91425" wrap="square" tIns="45700">
            <a:noAutofit/>
          </a:bodyPr>
          <a:lstStyle/>
          <a:p>
            <a:pPr indent="0" lvl="0" marL="0" rtl="0" algn="just">
              <a:lnSpc>
                <a:spcPct val="150000"/>
              </a:lnSpc>
              <a:spcBef>
                <a:spcPts val="1200"/>
              </a:spcBef>
              <a:spcAft>
                <a:spcPts val="0"/>
              </a:spcAft>
              <a:buNone/>
            </a:pPr>
            <a:r>
              <a:rPr lang="en-IN" sz="1600"/>
              <a:t>The unemployment rate is the percentage of the labor force that is actively seeking work but is unable to find a job.It is a key indicator of the health of an economy. </a:t>
            </a:r>
            <a:endParaRPr sz="1600"/>
          </a:p>
          <a:p>
            <a:pPr indent="0" lvl="0" marL="0" rtl="0" algn="ctr">
              <a:lnSpc>
                <a:spcPct val="150000"/>
              </a:lnSpc>
              <a:spcBef>
                <a:spcPts val="1200"/>
              </a:spcBef>
              <a:spcAft>
                <a:spcPts val="0"/>
              </a:spcAft>
              <a:buNone/>
            </a:pPr>
            <a:r>
              <a:rPr b="1" i="1" lang="en-IN" sz="1800">
                <a:latin typeface="Calibri"/>
                <a:ea typeface="Calibri"/>
                <a:cs typeface="Calibri"/>
                <a:sym typeface="Calibri"/>
              </a:rPr>
              <a:t>Unemployment rate % = (unemployed people/labour force ) * 100.</a:t>
            </a:r>
            <a:endParaRPr b="1" i="1" sz="1800">
              <a:latin typeface="Calibri"/>
              <a:ea typeface="Calibri"/>
              <a:cs typeface="Calibri"/>
              <a:sym typeface="Calibri"/>
            </a:endParaRPr>
          </a:p>
          <a:p>
            <a:pPr indent="0" lvl="0" marL="0" rtl="0" algn="just">
              <a:lnSpc>
                <a:spcPct val="150000"/>
              </a:lnSpc>
              <a:spcBef>
                <a:spcPts val="1200"/>
              </a:spcBef>
              <a:spcAft>
                <a:spcPts val="1200"/>
              </a:spcAft>
              <a:buClr>
                <a:schemeClr val="dk1"/>
              </a:buClr>
              <a:buSzPts val="1100"/>
              <a:buFont typeface="Arial"/>
              <a:buNone/>
            </a:pPr>
            <a:r>
              <a:t/>
            </a:r>
            <a:endParaRPr sz="1600"/>
          </a:p>
        </p:txBody>
      </p:sp>
      <p:sp>
        <p:nvSpPr>
          <p:cNvPr id="215" name="Google Shape;215;p21"/>
          <p:cNvSpPr txBox="1"/>
          <p:nvPr>
            <p:ph idx="2" type="body"/>
          </p:nvPr>
        </p:nvSpPr>
        <p:spPr>
          <a:xfrm>
            <a:off x="304800" y="152400"/>
            <a:ext cx="6324600" cy="1143000"/>
          </a:xfrm>
          <a:prstGeom prst="rect">
            <a:avLst/>
          </a:prstGeom>
        </p:spPr>
        <p:txBody>
          <a:bodyPr anchorCtr="0" anchor="ctr" bIns="45700" lIns="91425" spcFirstLastPara="1" rIns="91425" wrap="square" tIns="45700">
            <a:normAutofit/>
          </a:bodyPr>
          <a:lstStyle/>
          <a:p>
            <a:pPr indent="0" lvl="0" marL="0" rtl="0" algn="just">
              <a:lnSpc>
                <a:spcPct val="115000"/>
              </a:lnSpc>
              <a:spcBef>
                <a:spcPts val="1200"/>
              </a:spcBef>
              <a:spcAft>
                <a:spcPts val="1200"/>
              </a:spcAft>
              <a:buClr>
                <a:schemeClr val="dk1"/>
              </a:buClr>
              <a:buSzPts val="1100"/>
              <a:buFont typeface="Arial"/>
              <a:buNone/>
            </a:pPr>
            <a:r>
              <a:rPr lang="en-IN" sz="3200"/>
              <a:t>Unemployment Rate (UR)</a:t>
            </a:r>
            <a:endParaRPr sz="3200"/>
          </a:p>
        </p:txBody>
      </p:sp>
      <p:pic>
        <p:nvPicPr>
          <p:cNvPr id="216" name="Google Shape;216;p21" title="Chart"/>
          <p:cNvPicPr preferRelativeResize="0"/>
          <p:nvPr/>
        </p:nvPicPr>
        <p:blipFill rotWithShape="1">
          <a:blip r:embed="rId3">
            <a:alphaModFix/>
          </a:blip>
          <a:srcRect b="0" l="0" r="-2322" t="0"/>
          <a:stretch/>
        </p:blipFill>
        <p:spPr>
          <a:xfrm>
            <a:off x="4340275" y="2926075"/>
            <a:ext cx="4803726" cy="3495451"/>
          </a:xfrm>
          <a:prstGeom prst="rect">
            <a:avLst/>
          </a:prstGeom>
          <a:noFill/>
          <a:ln>
            <a:noFill/>
          </a:ln>
        </p:spPr>
      </p:pic>
      <p:sp>
        <p:nvSpPr>
          <p:cNvPr id="217" name="Google Shape;217;p21"/>
          <p:cNvSpPr txBox="1"/>
          <p:nvPr/>
        </p:nvSpPr>
        <p:spPr>
          <a:xfrm>
            <a:off x="202850" y="2816925"/>
            <a:ext cx="3839700" cy="34161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0"/>
              </a:spcBef>
              <a:spcAft>
                <a:spcPts val="0"/>
              </a:spcAft>
              <a:buClr>
                <a:schemeClr val="dk1"/>
              </a:buClr>
              <a:buSzPts val="1600"/>
              <a:buChar char="●"/>
            </a:pPr>
            <a:r>
              <a:rPr lang="en-IN" sz="1600">
                <a:solidFill>
                  <a:schemeClr val="dk1"/>
                </a:solidFill>
              </a:rPr>
              <a:t>The graduate unemployment rate has shown significant fluctuations over the years.</a:t>
            </a:r>
            <a:endParaRPr sz="1600">
              <a:solidFill>
                <a:schemeClr val="dk1"/>
              </a:solidFill>
            </a:endParaRPr>
          </a:p>
          <a:p>
            <a:pPr indent="-330200" lvl="0" marL="457200" rtl="0" algn="just">
              <a:lnSpc>
                <a:spcPct val="115000"/>
              </a:lnSpc>
              <a:spcBef>
                <a:spcPts val="0"/>
              </a:spcBef>
              <a:spcAft>
                <a:spcPts val="0"/>
              </a:spcAft>
              <a:buClr>
                <a:schemeClr val="dk1"/>
              </a:buClr>
              <a:buSzPts val="1600"/>
              <a:buChar char="●"/>
            </a:pPr>
            <a:r>
              <a:rPr lang="en-IN" sz="1600">
                <a:solidFill>
                  <a:schemeClr val="dk1"/>
                </a:solidFill>
              </a:rPr>
              <a:t>The </a:t>
            </a:r>
            <a:r>
              <a:rPr b="1" lang="en-IN" sz="1600">
                <a:solidFill>
                  <a:schemeClr val="dk1"/>
                </a:solidFill>
              </a:rPr>
              <a:t>sharp increase</a:t>
            </a:r>
            <a:r>
              <a:rPr lang="en-IN" sz="1600">
                <a:solidFill>
                  <a:schemeClr val="dk1"/>
                </a:solidFill>
              </a:rPr>
              <a:t> in 2017–18 might be because of economic slowdowns, mismatch between education and industry needs, </a:t>
            </a:r>
            <a:endParaRPr sz="1600">
              <a:solidFill>
                <a:schemeClr val="dk1"/>
              </a:solidFill>
            </a:endParaRPr>
          </a:p>
          <a:p>
            <a:pPr indent="-330200" lvl="0" marL="457200" rtl="0" algn="just">
              <a:lnSpc>
                <a:spcPct val="115000"/>
              </a:lnSpc>
              <a:spcBef>
                <a:spcPts val="0"/>
              </a:spcBef>
              <a:spcAft>
                <a:spcPts val="0"/>
              </a:spcAft>
              <a:buClr>
                <a:schemeClr val="dk1"/>
              </a:buClr>
              <a:buSzPts val="1600"/>
              <a:buChar char="●"/>
            </a:pPr>
            <a:r>
              <a:rPr lang="en-IN" sz="1600">
                <a:solidFill>
                  <a:schemeClr val="dk1"/>
                </a:solidFill>
              </a:rPr>
              <a:t>The </a:t>
            </a:r>
            <a:r>
              <a:rPr b="1" lang="en-IN" sz="1600">
                <a:solidFill>
                  <a:schemeClr val="dk1"/>
                </a:solidFill>
              </a:rPr>
              <a:t>recent decrease</a:t>
            </a:r>
            <a:r>
              <a:rPr lang="en-IN" sz="1600">
                <a:solidFill>
                  <a:schemeClr val="dk1"/>
                </a:solidFill>
              </a:rPr>
              <a:t> by 2023–24 likely reflects efforts to bridge the skills gap, promote entrepreneurship &amp; align education more closely with market demands. </a:t>
            </a:r>
            <a:endParaRPr sz="16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